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56"/>
  </p:notesMasterIdLst>
  <p:handoutMasterIdLst>
    <p:handoutMasterId r:id="rId57"/>
  </p:handoutMasterIdLst>
  <p:sldIdLst>
    <p:sldId id="256" r:id="rId2"/>
    <p:sldId id="264" r:id="rId3"/>
    <p:sldId id="265" r:id="rId4"/>
    <p:sldId id="266" r:id="rId5"/>
    <p:sldId id="267" r:id="rId6"/>
    <p:sldId id="268" r:id="rId7"/>
    <p:sldId id="308" r:id="rId8"/>
    <p:sldId id="269" r:id="rId9"/>
    <p:sldId id="270" r:id="rId10"/>
    <p:sldId id="271" r:id="rId11"/>
    <p:sldId id="272" r:id="rId12"/>
    <p:sldId id="309" r:id="rId13"/>
    <p:sldId id="273" r:id="rId14"/>
    <p:sldId id="275" r:id="rId15"/>
    <p:sldId id="274" r:id="rId16"/>
    <p:sldId id="276" r:id="rId17"/>
    <p:sldId id="277"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11" r:id="rId42"/>
    <p:sldId id="313" r:id="rId43"/>
    <p:sldId id="303" r:id="rId44"/>
    <p:sldId id="305" r:id="rId45"/>
    <p:sldId id="315" r:id="rId46"/>
    <p:sldId id="310" r:id="rId47"/>
    <p:sldId id="304" r:id="rId48"/>
    <p:sldId id="316" r:id="rId49"/>
    <p:sldId id="318" r:id="rId50"/>
    <p:sldId id="317" r:id="rId51"/>
    <p:sldId id="319" r:id="rId52"/>
    <p:sldId id="306" r:id="rId53"/>
    <p:sldId id="307" r:id="rId54"/>
    <p:sldId id="314" r:id="rId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521415D9-36F7-43E2-AB2F-B90AF26B5E84}">
      <p14:sectionLst xmlns:p14="http://schemas.microsoft.com/office/powerpoint/2010/main">
        <p14:section name="Untitled Section" id="{D79A1090-2DFC-954D-9181-035B35E806B9}">
          <p14:sldIdLst>
            <p14:sldId id="256"/>
            <p14:sldId id="264"/>
            <p14:sldId id="265"/>
            <p14:sldId id="266"/>
            <p14:sldId id="267"/>
            <p14:sldId id="268"/>
            <p14:sldId id="308"/>
            <p14:sldId id="269"/>
            <p14:sldId id="270"/>
            <p14:sldId id="271"/>
            <p14:sldId id="272"/>
            <p14:sldId id="309"/>
            <p14:sldId id="273"/>
            <p14:sldId id="275"/>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11"/>
            <p14:sldId id="313"/>
            <p14:sldId id="303"/>
            <p14:sldId id="305"/>
            <p14:sldId id="315"/>
            <p14:sldId id="310"/>
            <p14:sldId id="304"/>
            <p14:sldId id="316"/>
            <p14:sldId id="318"/>
            <p14:sldId id="317"/>
            <p14:sldId id="319"/>
            <p14:sldId id="306"/>
            <p14:sldId id="307"/>
            <p14:sldId id="31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CC"/>
    <a:srgbClr val="F3F3F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14" autoAdjust="0"/>
    <p:restoredTop sz="94622"/>
  </p:normalViewPr>
  <p:slideViewPr>
    <p:cSldViewPr>
      <p:cViewPr varScale="1">
        <p:scale>
          <a:sx n="80" d="100"/>
          <a:sy n="80" d="100"/>
        </p:scale>
        <p:origin x="198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664D8F-291F-7C4B-9B37-EE36A409A694}" type="datetimeFigureOut">
              <a:rPr lang="en-US" smtClean="0"/>
              <a:pPr/>
              <a:t>9/28/18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F940FA-D318-6F4A-84D6-FCF7116865E2}" type="slidenum">
              <a:rPr lang="en-US" smtClean="0"/>
              <a:pPr/>
              <a:t>‹#›</a:t>
            </a:fld>
            <a:endParaRPr lang="en-US"/>
          </a:p>
        </p:txBody>
      </p:sp>
    </p:spTree>
    <p:extLst>
      <p:ext uri="{BB962C8B-B14F-4D97-AF65-F5344CB8AC3E}">
        <p14:creationId xmlns:p14="http://schemas.microsoft.com/office/powerpoint/2010/main" val="35542853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pPr/>
              <a:t>9/28/18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pPr/>
              <a:t>‹#›</a:t>
            </a:fld>
            <a:endParaRPr lang="en-US"/>
          </a:p>
        </p:txBody>
      </p:sp>
    </p:spTree>
    <p:extLst>
      <p:ext uri="{BB962C8B-B14F-4D97-AF65-F5344CB8AC3E}">
        <p14:creationId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Note back to other example we talked about, where function can access value in main unless it also assigns something to that value, show that get error, ask why (write out namespaces in idle)</a:t>
            </a:r>
          </a:p>
          <a:p>
            <a:r>
              <a:rPr lang="en-US" dirty="0" err="1">
                <a:latin typeface="Times New Roman" pitchFamily="-107" charset="0"/>
                <a:ea typeface="ＭＳ Ｐゴシック" pitchFamily="-107" charset="-128"/>
                <a:cs typeface="ＭＳ Ｐゴシック" pitchFamily="-107" charset="-128"/>
              </a:rPr>
              <a:t>def</a:t>
            </a:r>
            <a:r>
              <a:rPr lang="en-US" dirty="0">
                <a:latin typeface="Times New Roman" pitchFamily="-107" charset="0"/>
                <a:ea typeface="ＭＳ Ｐゴシック" pitchFamily="-107" charset="-128"/>
                <a:cs typeface="ＭＳ Ｐゴシック" pitchFamily="-107" charset="-128"/>
              </a:rPr>
              <a:t> </a:t>
            </a:r>
            <a:r>
              <a:rPr lang="en-US" dirty="0" err="1">
                <a:latin typeface="Times New Roman" pitchFamily="-107" charset="0"/>
                <a:ea typeface="ＭＳ Ｐゴシック" pitchFamily="-107" charset="-128"/>
                <a:cs typeface="ＭＳ Ｐゴシック" pitchFamily="-107" charset="-128"/>
              </a:rPr>
              <a:t>my_fun</a:t>
            </a:r>
            <a:r>
              <a:rPr lang="en-US" dirty="0">
                <a:latin typeface="Times New Roman" pitchFamily="-107" charset="0"/>
                <a:ea typeface="ＭＳ Ｐゴシック" pitchFamily="-107" charset="-128"/>
                <a:cs typeface="ＭＳ Ｐゴシック" pitchFamily="-107" charset="-128"/>
              </a:rPr>
              <a:t>():</a:t>
            </a:r>
          </a:p>
          <a:p>
            <a:r>
              <a:rPr lang="en-US" dirty="0">
                <a:latin typeface="Times New Roman" pitchFamily="-107" charset="0"/>
                <a:ea typeface="ＭＳ Ｐゴシック" pitchFamily="-107" charset="-128"/>
                <a:cs typeface="ＭＳ Ｐゴシック" pitchFamily="-107" charset="-128"/>
              </a:rPr>
              <a:t>    print a</a:t>
            </a:r>
          </a:p>
          <a:p>
            <a:r>
              <a:rPr lang="en-US" dirty="0">
                <a:latin typeface="Times New Roman" pitchFamily="-107" charset="0"/>
                <a:ea typeface="ＭＳ Ｐゴシック" pitchFamily="-107" charset="-128"/>
                <a:cs typeface="ＭＳ Ｐゴシック" pitchFamily="-107" charset="-128"/>
              </a:rPr>
              <a:t>    a=20</a:t>
            </a:r>
          </a:p>
          <a:p>
            <a:r>
              <a:rPr lang="en-US" dirty="0">
                <a:latin typeface="Times New Roman" pitchFamily="-107" charset="0"/>
                <a:ea typeface="ＭＳ Ｐゴシック" pitchFamily="-107" charset="-128"/>
                <a:cs typeface="ＭＳ Ｐゴシック" pitchFamily="-107" charset="-128"/>
              </a:rPr>
              <a:t>    print a</a:t>
            </a:r>
          </a:p>
          <a:p>
            <a:endParaRPr lang="en-US" dirty="0">
              <a:latin typeface="Times New Roman" pitchFamily="-107" charset="0"/>
              <a:ea typeface="ＭＳ Ｐゴシック" pitchFamily="-107" charset="-128"/>
              <a:cs typeface="ＭＳ Ｐゴシック" pitchFamily="-107" charset="-128"/>
            </a:endParaRPr>
          </a:p>
          <a:p>
            <a:r>
              <a:rPr lang="en-US" dirty="0">
                <a:latin typeface="Times New Roman" pitchFamily="-107" charset="0"/>
                <a:ea typeface="ＭＳ Ｐゴシック" pitchFamily="-107" charset="-128"/>
                <a:cs typeface="ＭＳ Ｐゴシック" pitchFamily="-107" charset="-128"/>
              </a:rPr>
              <a:t>a=10</a:t>
            </a:r>
          </a:p>
          <a:p>
            <a:r>
              <a:rPr lang="en-US" dirty="0" err="1">
                <a:latin typeface="Times New Roman" pitchFamily="-107" charset="0"/>
                <a:ea typeface="ＭＳ Ｐゴシック" pitchFamily="-107" charset="-128"/>
                <a:cs typeface="ＭＳ Ｐゴシック" pitchFamily="-107" charset="-128"/>
              </a:rPr>
              <a:t>my_fun</a:t>
            </a:r>
            <a:r>
              <a:rPr lang="en-US" dirty="0">
                <a:latin typeface="Times New Roman" pitchFamily="-107" charset="0"/>
                <a:ea typeface="ＭＳ Ｐゴシック" pitchFamily="-107" charset="-128"/>
                <a:cs typeface="ＭＳ Ｐゴシック" pitchFamily="-107" charset="-128"/>
              </a:rPr>
              <a:t>()</a:t>
            </a:r>
          </a:p>
        </p:txBody>
      </p:sp>
    </p:spTree>
    <p:extLst>
      <p:ext uri="{BB962C8B-B14F-4D97-AF65-F5344CB8AC3E}">
        <p14:creationId xmlns:p14="http://schemas.microsoft.com/office/powerpoint/2010/main" val="1015604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4387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8455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646186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499BFC33-C142-7E4A-8586-D2E3378F1717}" type="slidenum">
              <a:rPr lang="en-US">
                <a:latin typeface="Times New Roman" pitchFamily="-107" charset="0"/>
                <a:ea typeface="ＭＳ Ｐゴシック" pitchFamily="-107" charset="-128"/>
                <a:cs typeface="ＭＳ Ｐゴシック" pitchFamily="-107" charset="-128"/>
              </a:rPr>
              <a:pPr/>
              <a:t>31</a:t>
            </a:fld>
            <a:endParaRPr lang="en-US">
              <a:latin typeface="Times New Roman" pitchFamily="-107" charset="0"/>
              <a:ea typeface="ＭＳ Ｐゴシック" pitchFamily="-107" charset="-128"/>
              <a:cs typeface="ＭＳ Ｐゴシック" pitchFamily="-107"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41980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008287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a:t>
            </a:r>
          </a:p>
        </p:txBody>
      </p:sp>
    </p:spTree>
    <p:extLst>
      <p:ext uri="{BB962C8B-B14F-4D97-AF65-F5344CB8AC3E}">
        <p14:creationId xmlns:p14="http://schemas.microsoft.com/office/powerpoint/2010/main" val="128864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831211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78964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example of str.__doc__ and int.__doc__</a:t>
            </a:r>
          </a:p>
        </p:txBody>
      </p:sp>
    </p:spTree>
    <p:extLst>
      <p:ext uri="{BB962C8B-B14F-4D97-AF65-F5344CB8AC3E}">
        <p14:creationId xmlns:p14="http://schemas.microsoft.com/office/powerpoint/2010/main" val="1002938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84947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068973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pPr/>
              <a:t>53</a:t>
            </a:fld>
            <a:endParaRPr lang="en-US"/>
          </a:p>
        </p:txBody>
      </p:sp>
    </p:spTree>
    <p:extLst>
      <p:ext uri="{BB962C8B-B14F-4D97-AF65-F5344CB8AC3E}">
        <p14:creationId xmlns:p14="http://schemas.microsoft.com/office/powerpoint/2010/main" val="370568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385726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793890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extLst>
      <p:ext uri="{BB962C8B-B14F-4D97-AF65-F5344CB8AC3E}">
        <p14:creationId xmlns:p14="http://schemas.microsoft.com/office/powerpoint/2010/main" val="140076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92122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543367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27833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extLst>
      <p:ext uri="{BB962C8B-B14F-4D97-AF65-F5344CB8AC3E}">
        <p14:creationId xmlns:p14="http://schemas.microsoft.com/office/powerpoint/2010/main" val="1505687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a:t>Click to edit Master text styles</a:t>
            </a:r>
          </a:p>
        </p:txBody>
      </p:sp>
      <p:pic>
        <p:nvPicPr>
          <p:cNvPr id="6"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3"/>
          <p:cNvPicPr>
            <a:picLocks noChangeAspect="1" noChangeArrowheads="1"/>
          </p:cNvPicPr>
          <p:nvPr userDrawn="1"/>
        </p:nvPicPr>
        <p:blipFill>
          <a:blip r:embed="rId3"/>
          <a:stretch>
            <a:fillRect/>
          </a:stretch>
        </p:blipFill>
        <p:spPr bwMode="auto">
          <a:xfrm>
            <a:off x="4419600" y="0"/>
            <a:ext cx="4724400" cy="624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64226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655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594529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noChangeArrowheads="1"/>
          </p:cNvSpPr>
          <p:nvPr>
            <p:ph type="ftr" sz="quarter" idx="10"/>
          </p:nvPr>
        </p:nvSpPr>
        <p:spPr>
          <a:xfrm>
            <a:off x="1828800" y="6629400"/>
            <a:ext cx="6553200" cy="304800"/>
          </a:xfrm>
          <a:prstGeom prst="rect">
            <a:avLst/>
          </a:prstGeom>
          <a:ln/>
        </p:spPr>
        <p:txBody>
          <a:bodyPr/>
          <a:lstStyle>
            <a:lvl1pPr>
              <a:defRPr/>
            </a:lvl1pPr>
          </a:lstStyle>
          <a:p>
            <a:pPr>
              <a:defRPr/>
            </a:pPr>
            <a:r>
              <a:rPr lang="en-US"/>
              <a:t>The Practice of Computing Using Python, Punch, Enbody, ©2011 Pearson Addison-Wesley. All rights reserved </a:t>
            </a:r>
          </a:p>
        </p:txBody>
      </p:sp>
      <p:sp>
        <p:nvSpPr>
          <p:cNvPr id="4" name="Slide Number Placeholder 3"/>
          <p:cNvSpPr>
            <a:spLocks noGrp="1" noChangeArrowheads="1"/>
          </p:cNvSpPr>
          <p:nvPr>
            <p:ph type="sldNum" sz="quarter" idx="11"/>
          </p:nvPr>
        </p:nvSpPr>
        <p:spPr>
          <a:xfrm>
            <a:off x="6477000" y="6172200"/>
            <a:ext cx="2133600" cy="457200"/>
          </a:xfrm>
          <a:prstGeom prst="rect">
            <a:avLst/>
          </a:prstGeom>
          <a:ln/>
        </p:spPr>
        <p:txBody>
          <a:bodyPr/>
          <a:lstStyle>
            <a:lvl1pPr>
              <a:defRPr/>
            </a:lvl1pPr>
          </a:lstStyle>
          <a:p>
            <a:pPr>
              <a:defRPr/>
            </a:pPr>
            <a:fld id="{D4F2337A-8D8D-7C43-A77C-40808C2D8B8A}" type="slidenum">
              <a:rPr lang="en-US"/>
              <a:pPr>
                <a:defRPr/>
              </a:pPr>
              <a:t>‹#›</a:t>
            </a:fld>
            <a:endParaRPr lang="en-US"/>
          </a:p>
        </p:txBody>
      </p:sp>
    </p:spTree>
    <p:extLst>
      <p:ext uri="{BB962C8B-B14F-4D97-AF65-F5344CB8AC3E}">
        <p14:creationId xmlns:p14="http://schemas.microsoft.com/office/powerpoint/2010/main" val="19661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828800" y="6629400"/>
            <a:ext cx="6553200" cy="304800"/>
          </a:xfrm>
          <a:prstGeom prst="rect">
            <a:avLst/>
          </a:prstGeom>
        </p:spPr>
        <p:txBody>
          <a:bodyPr/>
          <a:lstStyle>
            <a:lvl1pPr>
              <a:defRPr smtClean="0"/>
            </a:lvl1pPr>
          </a:lstStyle>
          <a:p>
            <a:r>
              <a:rPr lang="en-US"/>
              <a:t>The Practice of Computing Using Python, Punch, Enbody, ©2011 Pearson Addison-Wesley. All rights reserved </a:t>
            </a:r>
          </a:p>
        </p:txBody>
      </p:sp>
    </p:spTree>
    <p:extLst>
      <p:ext uri="{BB962C8B-B14F-4D97-AF65-F5344CB8AC3E}">
        <p14:creationId xmlns:p14="http://schemas.microsoft.com/office/powerpoint/2010/main" val="1890488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j0441471.png"/>
          <p:cNvPicPr>
            <a:picLocks noChangeAspect="1"/>
          </p:cNvPicPr>
          <p:nvPr userDrawn="1"/>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2635523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811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4" name="Picture 3" descr="j0441471.png"/>
          <p:cNvPicPr>
            <a:picLocks noChangeAspect="1"/>
          </p:cNvPicPr>
          <p:nvPr/>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5" name="Picture 4" descr="j0441471.png"/>
          <p:cNvPicPr>
            <a:picLocks noChangeAspect="1"/>
          </p:cNvPicPr>
          <p:nvPr userDrawn="1"/>
        </p:nvPicPr>
        <p:blipFill>
          <a:blip r:embed="rId2"/>
          <a:stretch>
            <a:fillRect/>
          </a:stretch>
        </p:blipFill>
        <p:spPr>
          <a:xfrm>
            <a:off x="76200" y="-228600"/>
            <a:ext cx="8991600" cy="6172200"/>
          </a:xfrm>
          <a:prstGeom prst="rect">
            <a:avLst/>
          </a:prstGeom>
        </p:spPr>
      </p:pic>
    </p:spTree>
    <p:extLst>
      <p:ext uri="{BB962C8B-B14F-4D97-AF65-F5344CB8AC3E}">
        <p14:creationId xmlns:p14="http://schemas.microsoft.com/office/powerpoint/2010/main" val="1438622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2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3932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735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2210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5464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4002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508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1035" name="Rectangle 11"/>
          <p:cNvSpPr>
            <a:spLocks noGrp="1" noChangeArrowheads="1"/>
          </p:cNvSpPr>
          <p:nvPr>
            <p:ph type="body" idx="1"/>
          </p:nvPr>
        </p:nvSpPr>
        <p:spPr bwMode="auto">
          <a:xfrm>
            <a:off x="457200" y="1600200"/>
            <a:ext cx="8229600" cy="452596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36" name="Rectangle 12"/>
          <p:cNvSpPr>
            <a:spLocks noGrp="1" noChangeArrowheads="1"/>
          </p:cNvSpPr>
          <p:nvPr>
            <p:ph type="title"/>
          </p:nvPr>
        </p:nvSpPr>
        <p:spPr bwMode="auto">
          <a:xfrm>
            <a:off x="457200" y="274638"/>
            <a:ext cx="82296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endParaRPr lang="en-US"/>
          </a:p>
        </p:txBody>
      </p:sp>
      <p:sp>
        <p:nvSpPr>
          <p:cNvPr id="5" name="TextBox 4"/>
          <p:cNvSpPr txBox="1"/>
          <p:nvPr/>
        </p:nvSpPr>
        <p:spPr bwMode="auto">
          <a:xfrm>
            <a:off x="4851398" y="6396335"/>
            <a:ext cx="428171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1200" dirty="0">
                <a:solidFill>
                  <a:srgbClr val="008000"/>
                </a:solidFill>
              </a:rPr>
              <a:t>"The Practice of Computing Using Python, 3rd/ E, GE", </a:t>
            </a:r>
            <a:endParaRPr lang="en-US" sz="1200" baseline="0" dirty="0">
              <a:solidFill>
                <a:srgbClr val="008000"/>
              </a:solidFill>
            </a:endParaRPr>
          </a:p>
          <a:p>
            <a:r>
              <a:rPr lang="en-US" sz="1200" baseline="0" dirty="0">
                <a:solidFill>
                  <a:srgbClr val="008000"/>
                </a:solidFill>
              </a:rPr>
              <a:t>Punch &amp; </a:t>
            </a:r>
            <a:r>
              <a:rPr lang="en-US" sz="1200" baseline="0" dirty="0" err="1">
                <a:solidFill>
                  <a:srgbClr val="008000"/>
                </a:solidFill>
              </a:rPr>
              <a:t>Enbody</a:t>
            </a:r>
            <a:r>
              <a:rPr lang="en-US" sz="1200" baseline="0" dirty="0">
                <a:solidFill>
                  <a:srgbClr val="008000"/>
                </a:solidFill>
              </a:rPr>
              <a:t>, </a:t>
            </a:r>
            <a:r>
              <a:rPr lang="en-US" sz="1200" dirty="0">
                <a:solidFill>
                  <a:srgbClr val="008000"/>
                </a:solidFill>
              </a:rPr>
              <a:t>Copyright © 2017 Pearson Education, Ltd.</a:t>
            </a:r>
          </a:p>
        </p:txBody>
      </p:sp>
    </p:spTree>
    <p:extLst>
      <p:ext uri="{BB962C8B-B14F-4D97-AF65-F5344CB8AC3E}">
        <p14:creationId xmlns:p14="http://schemas.microsoft.com/office/powerpoint/2010/main" val="174519520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49" r:id="rId14"/>
    <p:sldLayoutId id="2147483660" r:id="rId15"/>
    <p:sldLayoutId id="2147483655" r:id="rId16"/>
  </p:sldLayoutIdLst>
  <p:hf sldNum="0"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ctr" rtl="0" eaLnBrk="1" fontAlgn="base" hangingPunct="1">
        <a:spcBef>
          <a:spcPct val="0"/>
        </a:spcBef>
        <a:spcAft>
          <a:spcPct val="0"/>
        </a:spcAft>
        <a:defRPr sz="4400">
          <a:solidFill>
            <a:schemeClr val="tx2"/>
          </a:solidFill>
          <a:latin typeface="Arial" charset="0"/>
          <a:ea typeface="ＭＳ Ｐゴシック" charset="0"/>
          <a:cs typeface="Arial" charset="0"/>
        </a:defRPr>
      </a:lvl6pPr>
      <a:lvl7pPr marL="914400" algn="ctr" rtl="0" eaLnBrk="1" fontAlgn="base" hangingPunct="1">
        <a:spcBef>
          <a:spcPct val="0"/>
        </a:spcBef>
        <a:spcAft>
          <a:spcPct val="0"/>
        </a:spcAft>
        <a:defRPr sz="4400">
          <a:solidFill>
            <a:schemeClr val="tx2"/>
          </a:solidFill>
          <a:latin typeface="Arial" charset="0"/>
          <a:ea typeface="ＭＳ Ｐゴシック" charset="0"/>
          <a:cs typeface="Arial" charset="0"/>
        </a:defRPr>
      </a:lvl7pPr>
      <a:lvl8pPr marL="1371600" algn="ctr" rtl="0" eaLnBrk="1" fontAlgn="base" hangingPunct="1">
        <a:spcBef>
          <a:spcPct val="0"/>
        </a:spcBef>
        <a:spcAft>
          <a:spcPct val="0"/>
        </a:spcAft>
        <a:defRPr sz="4400">
          <a:solidFill>
            <a:schemeClr val="tx2"/>
          </a:solidFill>
          <a:latin typeface="Arial" charset="0"/>
          <a:ea typeface="ＭＳ Ｐゴシック" charset="0"/>
          <a:cs typeface="Arial" charset="0"/>
        </a:defRPr>
      </a:lvl8pPr>
      <a:lvl9pPr marL="1828800" algn="ctr" rtl="0" eaLnBrk="1" fontAlgn="base" hangingPunct="1">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8</a:t>
            </a:r>
          </a:p>
        </p:txBody>
      </p:sp>
      <p:sp>
        <p:nvSpPr>
          <p:cNvPr id="3" name="Text Placeholder 2"/>
          <p:cNvSpPr>
            <a:spLocks noGrp="1"/>
          </p:cNvSpPr>
          <p:nvPr>
            <p:ph type="body" sz="quarter" idx="11"/>
          </p:nvPr>
        </p:nvSpPr>
        <p:spPr/>
        <p:txBody>
          <a:bodyPr/>
          <a:lstStyle/>
          <a:p>
            <a:r>
              <a:rPr lang="en-US" dirty="0"/>
              <a:t>More On Functions</a:t>
            </a:r>
          </a:p>
        </p:txBody>
      </p:sp>
    </p:spTree>
    <p:extLst>
      <p:ext uri="{BB962C8B-B14F-4D97-AF65-F5344CB8AC3E}">
        <p14:creationId xmlns:p14="http://schemas.microsoft.com/office/powerpoint/2010/main" val="1432059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lstStyle/>
          <a:p>
            <a:r>
              <a:rPr lang="en-US" dirty="0"/>
              <a:t>Assignment changes association</a:t>
            </a:r>
          </a:p>
        </p:txBody>
      </p:sp>
      <p:sp>
        <p:nvSpPr>
          <p:cNvPr id="3" name="Content Placeholder 2"/>
          <p:cNvSpPr>
            <a:spLocks noGrp="1"/>
          </p:cNvSpPr>
          <p:nvPr>
            <p:ph idx="1"/>
          </p:nvPr>
        </p:nvSpPr>
        <p:spPr/>
        <p:txBody>
          <a:bodyPr/>
          <a:lstStyle/>
          <a:p>
            <a:r>
              <a:rPr lang="en-US" dirty="0"/>
              <a:t>if a parameter is assigned to a new value, then just like any other assignment, a new association is created</a:t>
            </a:r>
          </a:p>
          <a:p>
            <a:r>
              <a:rPr lang="en-US" dirty="0"/>
              <a:t>This assignment does not affect the object associated with the argument, as a new association was made with the parameter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990600" y="876033"/>
            <a:ext cx="7315200" cy="4825465"/>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passing mutable objects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323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Sharing </a:t>
            </a:r>
            <a:r>
              <a:rPr lang="en-US" dirty="0" err="1"/>
              <a:t>mutables</a:t>
            </a:r>
            <a:endParaRPr lang="en-US" dirty="0"/>
          </a:p>
        </p:txBody>
      </p:sp>
      <p:sp>
        <p:nvSpPr>
          <p:cNvPr id="5" name="Content Placeholder 4"/>
          <p:cNvSpPr>
            <a:spLocks noGrp="1"/>
          </p:cNvSpPr>
          <p:nvPr>
            <p:ph idx="1"/>
          </p:nvPr>
        </p:nvSpPr>
        <p:spPr/>
        <p:txBody>
          <a:bodyPr/>
          <a:lstStyle/>
          <a:p>
            <a:r>
              <a:rPr lang="en-US" dirty="0"/>
              <a:t>When passing mutable data structures, it is possible that if the shared object is directly modified, both the parameter and the argument reflect that change</a:t>
            </a:r>
          </a:p>
          <a:p>
            <a:r>
              <a:rPr lang="en-US" dirty="0"/>
              <a:t>Note that the operation must be a mutable change, a change of the object. An assignment is not such a change.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609600" y="650810"/>
            <a:ext cx="7543800" cy="4926564"/>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457200" y="936597"/>
            <a:ext cx="7924800" cy="4433294"/>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More on Functions</a:t>
            </a:r>
          </a:p>
        </p:txBody>
      </p:sp>
      <p:sp>
        <p:nvSpPr>
          <p:cNvPr id="4" name="Subtitle 3"/>
          <p:cNvSpPr>
            <a:spLocks noGrp="1"/>
          </p:cNvSpPr>
          <p:nvPr>
            <p:ph type="subTitle" idx="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457200" y="274638"/>
            <a:ext cx="8229600" cy="715962"/>
          </a:xfrm>
        </p:spPr>
        <p:txBody>
          <a:bodyPr/>
          <a:lstStyle/>
          <a:p>
            <a:r>
              <a:rPr lang="en-US" dirty="0"/>
              <a:t>Functions return one thing</a:t>
            </a:r>
          </a:p>
        </p:txBody>
      </p:sp>
      <p:sp>
        <p:nvSpPr>
          <p:cNvPr id="40964" name="Rectangle 3"/>
          <p:cNvSpPr>
            <a:spLocks noGrp="1" noChangeArrowheads="1"/>
          </p:cNvSpPr>
          <p:nvPr>
            <p:ph idx="1"/>
          </p:nvPr>
        </p:nvSpPr>
        <p:spPr>
          <a:xfrm>
            <a:off x="457200" y="1066800"/>
            <a:ext cx="8229600" cy="4525963"/>
          </a:xfrm>
        </p:spPr>
        <p:txBody>
          <a:bodyPr/>
          <a:lstStyle/>
          <a:p>
            <a:pPr marL="0" indent="0">
              <a:buNone/>
            </a:pPr>
            <a:r>
              <a:rPr lang="en-US" dirty="0"/>
              <a:t>Functions return one thing, but it </a:t>
            </a:r>
            <a:br>
              <a:rPr lang="en-US" dirty="0"/>
            </a:br>
            <a:r>
              <a:rPr lang="en-US" dirty="0"/>
              <a:t>can be a ‘chunky’ thing. For example, it can return a tuple</a:t>
            </a:r>
          </a:p>
        </p:txBody>
      </p:sp>
      <p:pic>
        <p:nvPicPr>
          <p:cNvPr id="2" name="Picture 1"/>
          <p:cNvPicPr>
            <a:picLocks noChangeAspect="1"/>
          </p:cNvPicPr>
          <p:nvPr/>
        </p:nvPicPr>
        <p:blipFill>
          <a:blip r:embed="rId2"/>
          <a:stretch>
            <a:fillRect/>
          </a:stretch>
        </p:blipFill>
        <p:spPr>
          <a:xfrm>
            <a:off x="762000" y="2667000"/>
            <a:ext cx="8001000" cy="1093033"/>
          </a:xfrm>
          <a:prstGeom prst="rect">
            <a:avLst/>
          </a:prstGeom>
        </p:spPr>
      </p:pic>
      <p:pic>
        <p:nvPicPr>
          <p:cNvPr id="3" name="Picture 2"/>
          <p:cNvPicPr>
            <a:picLocks noChangeAspect="1"/>
          </p:cNvPicPr>
          <p:nvPr/>
        </p:nvPicPr>
        <p:blipFill>
          <a:blip r:embed="rId3"/>
          <a:stretch>
            <a:fillRect/>
          </a:stretch>
        </p:blipFill>
        <p:spPr>
          <a:xfrm>
            <a:off x="685800" y="3717004"/>
            <a:ext cx="8619987" cy="275999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1026"/>
          <p:cNvSpPr>
            <a:spLocks noGrp="1" noChangeArrowheads="1"/>
          </p:cNvSpPr>
          <p:nvPr>
            <p:ph type="title"/>
          </p:nvPr>
        </p:nvSpPr>
        <p:spPr/>
        <p:txBody>
          <a:bodyPr/>
          <a:lstStyle/>
          <a:p>
            <a:r>
              <a:rPr lang="en-US"/>
              <a:t>assignment in a function</a:t>
            </a:r>
          </a:p>
        </p:txBody>
      </p:sp>
      <p:sp>
        <p:nvSpPr>
          <p:cNvPr id="46084" name="Rectangle 1027"/>
          <p:cNvSpPr>
            <a:spLocks noGrp="1" noChangeArrowheads="1"/>
          </p:cNvSpPr>
          <p:nvPr>
            <p:ph idx="1"/>
          </p:nvPr>
        </p:nvSpPr>
        <p:spPr/>
        <p:txBody>
          <a:bodyPr/>
          <a:lstStyle/>
          <a:p>
            <a:r>
              <a:rPr lang="en-US"/>
              <a:t>if you assign a value in a function, that name becomes part of the local namespace of the function</a:t>
            </a:r>
          </a:p>
          <a:p>
            <a:r>
              <a:rPr lang="en-US"/>
              <a:t>it can have some odd effects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6"/>
          <p:cNvSpPr>
            <a:spLocks noGrp="1" noChangeArrowheads="1"/>
          </p:cNvSpPr>
          <p:nvPr>
            <p:ph type="title"/>
          </p:nvPr>
        </p:nvSpPr>
        <p:spPr/>
        <p:txBody>
          <a:bodyPr/>
          <a:lstStyle/>
          <a:p>
            <a:r>
              <a:rPr lang="en-US"/>
              <a:t>Example</a:t>
            </a:r>
          </a:p>
        </p:txBody>
      </p:sp>
      <p:sp>
        <p:nvSpPr>
          <p:cNvPr id="48132" name="Rectangle 1027"/>
          <p:cNvSpPr>
            <a:spLocks noGrp="1" noChangeArrowheads="1"/>
          </p:cNvSpPr>
          <p:nvPr>
            <p:ph idx="1"/>
          </p:nvPr>
        </p:nvSpPr>
        <p:spPr/>
        <p:txBody>
          <a:bodyPr/>
          <a:lstStyle/>
          <a:p>
            <a:pPr>
              <a:buNone/>
            </a:pPr>
            <a:r>
              <a:rPr lang="en-US" dirty="0" err="1">
                <a:solidFill>
                  <a:schemeClr val="accent6"/>
                </a:solidFill>
                <a:latin typeface="Courier New"/>
                <a:cs typeface="Courier New"/>
              </a:rPr>
              <a:t>def</a:t>
            </a:r>
            <a:r>
              <a:rPr lang="en-US" dirty="0">
                <a:solidFill>
                  <a:schemeClr val="accent6"/>
                </a:solidFill>
                <a:latin typeface="Courier New"/>
                <a:cs typeface="Courier New"/>
              </a:rPr>
              <a:t> </a:t>
            </a:r>
            <a:r>
              <a:rPr lang="en-US" dirty="0" err="1">
                <a:solidFill>
                  <a:schemeClr val="accent6"/>
                </a:solidFill>
                <a:latin typeface="Courier New"/>
                <a:cs typeface="Courier New"/>
              </a:rPr>
              <a:t>my_fun</a:t>
            </a:r>
            <a:r>
              <a:rPr lang="en-US" dirty="0">
                <a:solidFill>
                  <a:schemeClr val="accent6"/>
                </a:solidFill>
                <a:latin typeface="Courier New"/>
                <a:cs typeface="Courier New"/>
              </a:rPr>
              <a:t> (</a:t>
            </a:r>
            <a:r>
              <a:rPr lang="en-US" dirty="0" err="1">
                <a:solidFill>
                  <a:schemeClr val="accent6"/>
                </a:solidFill>
                <a:latin typeface="Courier New"/>
                <a:cs typeface="Courier New"/>
              </a:rPr>
              <a:t>param</a:t>
            </a:r>
            <a:r>
              <a:rPr lang="en-US" dirty="0">
                <a:solidFill>
                  <a:schemeClr val="accent6"/>
                </a:solidFill>
                <a:latin typeface="Courier New"/>
                <a:cs typeface="Courier New"/>
              </a:rPr>
              <a:t>):</a:t>
            </a:r>
          </a:p>
          <a:p>
            <a:pPr>
              <a:buNone/>
            </a:pPr>
            <a:r>
              <a:rPr lang="en-US" dirty="0">
                <a:solidFill>
                  <a:schemeClr val="accent6"/>
                </a:solidFill>
                <a:latin typeface="Courier New"/>
                <a:cs typeface="Courier New"/>
              </a:rPr>
              <a:t>    </a:t>
            </a:r>
            <a:r>
              <a:rPr lang="en-US" dirty="0" err="1">
                <a:solidFill>
                  <a:schemeClr val="accent6"/>
                </a:solidFill>
                <a:latin typeface="Courier New"/>
                <a:cs typeface="Courier New"/>
              </a:rPr>
              <a:t>param.append</a:t>
            </a:r>
            <a:r>
              <a:rPr lang="en-US" dirty="0">
                <a:solidFill>
                  <a:schemeClr val="accent6"/>
                </a:solidFill>
                <a:latin typeface="Courier New"/>
                <a:cs typeface="Courier New"/>
              </a:rPr>
              <a:t>(4)</a:t>
            </a:r>
          </a:p>
          <a:p>
            <a:pPr>
              <a:buNone/>
            </a:pPr>
            <a:r>
              <a:rPr lang="en-US" dirty="0">
                <a:solidFill>
                  <a:schemeClr val="accent6"/>
                </a:solidFill>
                <a:latin typeface="Courier New"/>
                <a:cs typeface="Courier New"/>
              </a:rPr>
              <a:t>    return </a:t>
            </a:r>
            <a:r>
              <a:rPr lang="en-US" dirty="0" err="1">
                <a:solidFill>
                  <a:schemeClr val="accent6"/>
                </a:solidFill>
                <a:latin typeface="Courier New"/>
                <a:cs typeface="Courier New"/>
              </a:rPr>
              <a:t>param</a:t>
            </a:r>
            <a:endParaRPr lang="en-US" dirty="0">
              <a:solidFill>
                <a:schemeClr val="accent6"/>
              </a:solidFill>
              <a:latin typeface="Courier New"/>
              <a:cs typeface="Courier New"/>
            </a:endParaRPr>
          </a:p>
          <a:p>
            <a:pPr>
              <a:buNone/>
            </a:pPr>
            <a:endParaRPr lang="en-US" dirty="0">
              <a:solidFill>
                <a:schemeClr val="accent6"/>
              </a:solidFill>
              <a:latin typeface="Courier New"/>
              <a:cs typeface="Courier New"/>
            </a:endParaRPr>
          </a:p>
          <a:p>
            <a:pPr>
              <a:buNone/>
            </a:pPr>
            <a:r>
              <a:rPr lang="en-US" dirty="0" err="1">
                <a:solidFill>
                  <a:schemeClr val="accent6"/>
                </a:solidFill>
                <a:latin typeface="Courier New"/>
                <a:cs typeface="Courier New"/>
              </a:rPr>
              <a:t>my_list</a:t>
            </a:r>
            <a:r>
              <a:rPr lang="en-US" dirty="0">
                <a:solidFill>
                  <a:schemeClr val="accent6"/>
                </a:solidFill>
                <a:latin typeface="Courier New"/>
                <a:cs typeface="Courier New"/>
              </a:rPr>
              <a:t> = [1,2,3]</a:t>
            </a:r>
          </a:p>
          <a:p>
            <a:pPr>
              <a:buNone/>
            </a:pPr>
            <a:r>
              <a:rPr lang="en-US" dirty="0" err="1">
                <a:solidFill>
                  <a:schemeClr val="accent6"/>
                </a:solidFill>
                <a:latin typeface="Courier New"/>
                <a:cs typeface="Courier New"/>
              </a:rPr>
              <a:t>new_list</a:t>
            </a:r>
            <a:r>
              <a:rPr lang="en-US" dirty="0">
                <a:solidFill>
                  <a:schemeClr val="accent6"/>
                </a:solidFill>
                <a:latin typeface="Courier New"/>
                <a:cs typeface="Courier New"/>
              </a:rPr>
              <a:t> = </a:t>
            </a:r>
            <a:r>
              <a:rPr lang="en-US" dirty="0" err="1">
                <a:solidFill>
                  <a:schemeClr val="accent6"/>
                </a:solidFill>
                <a:latin typeface="Courier New"/>
                <a:cs typeface="Courier New"/>
              </a:rPr>
              <a:t>my_fun</a:t>
            </a:r>
            <a:r>
              <a:rPr lang="en-US" dirty="0">
                <a:solidFill>
                  <a:schemeClr val="accent6"/>
                </a:solidFill>
                <a:latin typeface="Courier New"/>
                <a:cs typeface="Courier New"/>
              </a:rPr>
              <a:t>(</a:t>
            </a:r>
            <a:r>
              <a:rPr lang="en-US" dirty="0" err="1">
                <a:solidFill>
                  <a:schemeClr val="accent6"/>
                </a:solidFill>
                <a:latin typeface="Courier New"/>
                <a:cs typeface="Courier New"/>
              </a:rPr>
              <a:t>my_list</a:t>
            </a:r>
            <a:r>
              <a:rPr lang="en-US" dirty="0">
                <a:solidFill>
                  <a:schemeClr val="accent6"/>
                </a:solidFill>
                <a:latin typeface="Courier New"/>
                <a:cs typeface="Courier New"/>
              </a:rPr>
              <a:t>)</a:t>
            </a:r>
          </a:p>
          <a:p>
            <a:pPr>
              <a:buNone/>
            </a:pPr>
            <a:r>
              <a:rPr lang="en-US" dirty="0">
                <a:solidFill>
                  <a:schemeClr val="accent6"/>
                </a:solidFill>
                <a:latin typeface="Courier New"/>
                <a:cs typeface="Courier New"/>
              </a:rPr>
              <a:t>print(</a:t>
            </a:r>
            <a:r>
              <a:rPr lang="en-US" dirty="0" err="1">
                <a:solidFill>
                  <a:schemeClr val="accent6"/>
                </a:solidFill>
                <a:latin typeface="Courier New"/>
                <a:cs typeface="Courier New"/>
              </a:rPr>
              <a:t>my_list,new_list</a:t>
            </a:r>
            <a:r>
              <a:rPr lang="en-US" dirty="0">
                <a:solidFill>
                  <a:schemeClr val="accent6"/>
                </a:solidFill>
                <a:latin typeface="Courier New"/>
                <a:cs typeface="Courier New"/>
              </a:rPr>
              <a:t>)</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First cut, scope (</a:t>
            </a:r>
            <a:r>
              <a:rPr lang="en-US" dirty="0" err="1">
                <a:solidFill>
                  <a:srgbClr val="FF0000"/>
                </a:solidFill>
              </a:rPr>
              <a:t>gildissvið</a:t>
            </a:r>
            <a:r>
              <a:rPr lang="en-US" dirty="0"/>
              <a:t>)</a:t>
            </a:r>
          </a:p>
        </p:txBody>
      </p:sp>
      <p:sp>
        <p:nvSpPr>
          <p:cNvPr id="6" name="Subtitle 5"/>
          <p:cNvSpPr>
            <a:spLocks noGrp="1"/>
          </p:cNvSpPr>
          <p:nvPr>
            <p:ph type="subTitle"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017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018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018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018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1816" name="Group 24"/>
          <p:cNvGraphicFramePr>
            <a:graphicFrameLocks noGrp="1"/>
          </p:cNvGraphicFramePr>
          <p:nvPr>
            <p:ph/>
            <p:extLst>
              <p:ext uri="{D42A27DB-BD31-4B8C-83A1-F6EECF244321}">
                <p14:modId xmlns:p14="http://schemas.microsoft.com/office/powerpoint/2010/main" val="2797339033"/>
              </p:ext>
            </p:extLst>
          </p:nvPr>
        </p:nvGraphicFramePr>
        <p:xfrm>
          <a:off x="381000" y="1676400"/>
          <a:ext cx="3429000" cy="1066800"/>
        </p:xfrm>
        <a:graphic>
          <a:graphicData uri="http://schemas.openxmlformats.org/drawingml/2006/table">
            <a:tbl>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0196" name="Text Box 26"/>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1819" name="Group 27"/>
          <p:cNvGraphicFramePr>
            <a:graphicFrameLocks noGrp="1"/>
          </p:cNvGraphicFramePr>
          <p:nvPr>
            <p:extLst>
              <p:ext uri="{D42A27DB-BD31-4B8C-83A1-F6EECF244321}">
                <p14:modId xmlns:p14="http://schemas.microsoft.com/office/powerpoint/2010/main" val="2006618545"/>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0208" name="Text Box 38"/>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50209"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2227"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8"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9"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2230"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2231"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2232"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6921" name="Group 9"/>
          <p:cNvGraphicFramePr>
            <a:graphicFrameLocks noGrp="1"/>
          </p:cNvGraphicFramePr>
          <p:nvPr>
            <p:ph/>
            <p:extLst>
              <p:ext uri="{D42A27DB-BD31-4B8C-83A1-F6EECF244321}">
                <p14:modId xmlns:p14="http://schemas.microsoft.com/office/powerpoint/2010/main" val="4267399603"/>
              </p:ext>
            </p:extLst>
          </p:nvPr>
        </p:nvGraphicFramePr>
        <p:xfrm>
          <a:off x="381000" y="1676400"/>
          <a:ext cx="3429000" cy="1066800"/>
        </p:xfrm>
        <a:graphic>
          <a:graphicData uri="http://schemas.openxmlformats.org/drawingml/2006/table">
            <a:tbl>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2244"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6933" name="Group 21"/>
          <p:cNvGraphicFramePr>
            <a:graphicFrameLocks noGrp="1"/>
          </p:cNvGraphicFramePr>
          <p:nvPr>
            <p:extLst>
              <p:ext uri="{D42A27DB-BD31-4B8C-83A1-F6EECF244321}">
                <p14:modId xmlns:p14="http://schemas.microsoft.com/office/powerpoint/2010/main" val="2155847617"/>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2256"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52257"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2259"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60"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54275" name="Rectangle 1026"/>
          <p:cNvSpPr>
            <a:spLocks noGrp="1" noChangeArrowheads="1"/>
          </p:cNvSpPr>
          <p:nvPr>
            <p:ph type="title" idx="4294967295"/>
          </p:nvPr>
        </p:nvSpPr>
        <p:spPr>
          <a:xfrm>
            <a:off x="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54276" name="Rectangle 1027"/>
          <p:cNvSpPr>
            <a:spLocks noGrp="1" noChangeArrowheads="1"/>
          </p:cNvSpPr>
          <p:nvPr>
            <p:ph type="body" idx="4294967295"/>
          </p:nvPr>
        </p:nvSpPr>
        <p:spPr>
          <a:xfrm>
            <a:off x="0" y="1981200"/>
            <a:ext cx="8229600" cy="3886200"/>
          </a:xfrm>
          <a:prstGeom prst="rect">
            <a:avLst/>
          </a:prstGeom>
        </p:spPr>
        <p:txBody>
          <a:bodyPr/>
          <a:lstStyle/>
          <a:p>
            <a:pPr eaLnBrk="1" hangingPunct="1">
              <a:lnSpc>
                <a:spcPct val="90000"/>
              </a:lnSpc>
              <a:buFont typeface="Wingdings" pitchFamily="-107" charset="2"/>
              <a:buNone/>
            </a:pPr>
            <a:r>
              <a:rPr lang="en-US" sz="2800" dirty="0" err="1">
                <a:solidFill>
                  <a:srgbClr val="2D2D8A"/>
                </a:solidFill>
                <a:latin typeface="Courier New"/>
                <a:ea typeface="ＭＳ Ｐゴシック" pitchFamily="-107" charset="-128"/>
                <a:cs typeface="Courier New"/>
              </a:rPr>
              <a:t>def</a:t>
            </a:r>
            <a:r>
              <a:rPr lang="en-US" sz="2800" dirty="0">
                <a:solidFill>
                  <a:srgbClr val="2D2D8A"/>
                </a:solidFill>
                <a:latin typeface="Courier New"/>
                <a:ea typeface="ＭＳ Ｐゴシック" pitchFamily="-107" charset="-128"/>
                <a:cs typeface="Courier New"/>
              </a:rPr>
              <a:t> </a:t>
            </a:r>
            <a:r>
              <a:rPr lang="en-US" sz="2800" dirty="0" err="1">
                <a:solidFill>
                  <a:srgbClr val="2D2D8A"/>
                </a:solidFill>
                <a:latin typeface="Courier New"/>
                <a:ea typeface="ＭＳ Ｐゴシック" pitchFamily="-107" charset="-128"/>
                <a:cs typeface="Courier New"/>
              </a:rPr>
              <a:t>my_fun</a:t>
            </a:r>
            <a:r>
              <a:rPr lang="en-US" sz="2800" dirty="0">
                <a:solidFill>
                  <a:srgbClr val="2D2D8A"/>
                </a:solidFill>
                <a:latin typeface="Courier New"/>
                <a:ea typeface="ＭＳ Ｐゴシック" pitchFamily="-107" charset="-128"/>
                <a:cs typeface="Courier New"/>
              </a:rPr>
              <a:t> (</a:t>
            </a:r>
            <a:r>
              <a:rPr lang="en-US" sz="2800" dirty="0" err="1">
                <a:solidFill>
                  <a:srgbClr val="2D2D8A"/>
                </a:solidFill>
                <a:latin typeface="Courier New"/>
                <a:ea typeface="ＭＳ Ｐゴシック" pitchFamily="-107" charset="-128"/>
                <a:cs typeface="Courier New"/>
              </a:rPr>
              <a:t>param</a:t>
            </a:r>
            <a:r>
              <a:rPr lang="en-US" sz="2800"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latin typeface="Courier New"/>
                <a:ea typeface="ＭＳ Ｐゴシック" pitchFamily="-107" charset="-128"/>
                <a:cs typeface="Courier New"/>
              </a:rPr>
              <a:t>    </a:t>
            </a:r>
            <a:r>
              <a:rPr lang="en-US" sz="2800" dirty="0" err="1">
                <a:solidFill>
                  <a:srgbClr val="FF0000"/>
                </a:solidFill>
                <a:latin typeface="Courier New"/>
                <a:ea typeface="ＭＳ Ｐゴシック" pitchFamily="-107" charset="-128"/>
                <a:cs typeface="Courier New"/>
              </a:rPr>
              <a:t>param</a:t>
            </a:r>
            <a:r>
              <a:rPr lang="en-US" sz="2800" dirty="0">
                <a:solidFill>
                  <a:srgbClr val="FF0000"/>
                </a:solidFill>
                <a:latin typeface="Courier New"/>
                <a:ea typeface="ＭＳ Ｐゴシック" pitchFamily="-107" charset="-128"/>
                <a:cs typeface="Courier New"/>
              </a:rPr>
              <a:t>=[1,2,3]</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a:t>
            </a:r>
            <a:r>
              <a:rPr lang="en-US" sz="2800" dirty="0" err="1">
                <a:solidFill>
                  <a:srgbClr val="2D2D8A"/>
                </a:solidFill>
                <a:latin typeface="Courier New"/>
                <a:ea typeface="ＭＳ Ｐゴシック" pitchFamily="-107" charset="-128"/>
                <a:cs typeface="Courier New"/>
              </a:rPr>
              <a:t>param.append</a:t>
            </a:r>
            <a:r>
              <a:rPr lang="en-US" sz="2800" dirty="0">
                <a:solidFill>
                  <a:srgbClr val="2D2D8A"/>
                </a:solidFill>
                <a:latin typeface="Courier New"/>
                <a:ea typeface="ＭＳ Ｐゴシック" pitchFamily="-107" charset="-128"/>
                <a:cs typeface="Courier New"/>
              </a:rPr>
              <a:t>(4)</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return </a:t>
            </a:r>
            <a:r>
              <a:rPr lang="en-US" sz="2800" dirty="0" err="1">
                <a:solidFill>
                  <a:srgbClr val="2D2D8A"/>
                </a:solidFill>
                <a:latin typeface="Courier New"/>
                <a:ea typeface="ＭＳ Ｐゴシック" pitchFamily="-107" charset="-128"/>
                <a:cs typeface="Courier New"/>
              </a:rPr>
              <a:t>param</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sz="2800" dirty="0" err="1">
                <a:solidFill>
                  <a:srgbClr val="2D2D8A"/>
                </a:solidFill>
                <a:latin typeface="Courier New"/>
                <a:ea typeface="ＭＳ Ｐゴシック" pitchFamily="-107" charset="-128"/>
                <a:cs typeface="Courier New"/>
              </a:rPr>
              <a:t>my_list</a:t>
            </a:r>
            <a:r>
              <a:rPr lang="en-US" sz="2800" dirty="0">
                <a:solidFill>
                  <a:srgbClr val="2D2D8A"/>
                </a:solidFill>
                <a:latin typeface="Courier New"/>
                <a:ea typeface="ＭＳ Ｐゴシック" pitchFamily="-107" charset="-128"/>
                <a:cs typeface="Courier New"/>
              </a:rPr>
              <a:t> = [1,2,3]</a:t>
            </a:r>
          </a:p>
          <a:p>
            <a:pPr eaLnBrk="1" hangingPunct="1">
              <a:lnSpc>
                <a:spcPct val="90000"/>
              </a:lnSpc>
              <a:buFont typeface="Wingdings" pitchFamily="-107" charset="2"/>
              <a:buNone/>
            </a:pPr>
            <a:r>
              <a:rPr lang="en-US" sz="2800" dirty="0" err="1">
                <a:solidFill>
                  <a:srgbClr val="2D2D8A"/>
                </a:solidFill>
                <a:latin typeface="Courier New"/>
                <a:ea typeface="ＭＳ Ｐゴシック" pitchFamily="-107" charset="-128"/>
                <a:cs typeface="Courier New"/>
              </a:rPr>
              <a:t>new_list</a:t>
            </a:r>
            <a:r>
              <a:rPr lang="en-US" sz="2800" dirty="0">
                <a:solidFill>
                  <a:srgbClr val="2D2D8A"/>
                </a:solidFill>
                <a:latin typeface="Courier New"/>
                <a:ea typeface="ＭＳ Ｐゴシック" pitchFamily="-107" charset="-128"/>
                <a:cs typeface="Courier New"/>
              </a:rPr>
              <a:t> = </a:t>
            </a:r>
            <a:r>
              <a:rPr lang="en-US" sz="2800" dirty="0" err="1">
                <a:solidFill>
                  <a:srgbClr val="2D2D8A"/>
                </a:solidFill>
                <a:latin typeface="Courier New"/>
                <a:ea typeface="ＭＳ Ｐゴシック" pitchFamily="-107" charset="-128"/>
                <a:cs typeface="Courier New"/>
              </a:rPr>
              <a:t>my_fun</a:t>
            </a:r>
            <a:r>
              <a:rPr lang="en-US" sz="2800" dirty="0">
                <a:solidFill>
                  <a:srgbClr val="2D2D8A"/>
                </a:solidFill>
                <a:latin typeface="Courier New"/>
                <a:ea typeface="ＭＳ Ｐゴシック" pitchFamily="-107" charset="-128"/>
                <a:cs typeface="Courier New"/>
              </a:rPr>
              <a:t>(</a:t>
            </a:r>
            <a:r>
              <a:rPr lang="en-US" sz="2800" dirty="0" err="1">
                <a:solidFill>
                  <a:srgbClr val="2D2D8A"/>
                </a:solidFill>
                <a:latin typeface="Courier New"/>
                <a:ea typeface="ＭＳ Ｐゴシック" pitchFamily="-107" charset="-128"/>
                <a:cs typeface="Courier New"/>
              </a:rPr>
              <a:t>my_list</a:t>
            </a:r>
            <a:r>
              <a:rPr lang="en-US" sz="2800"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print(</a:t>
            </a:r>
            <a:r>
              <a:rPr lang="en-US" sz="2800" dirty="0" err="1">
                <a:solidFill>
                  <a:srgbClr val="2D2D8A"/>
                </a:solidFill>
                <a:latin typeface="Courier New"/>
                <a:ea typeface="ＭＳ Ｐゴシック" pitchFamily="-107" charset="-128"/>
                <a:cs typeface="Courier New"/>
              </a:rPr>
              <a:t>my_list,new_list</a:t>
            </a:r>
            <a:r>
              <a:rPr lang="en-US" sz="2800"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endParaRPr lang="en-US" sz="2800" dirty="0">
              <a:ea typeface="ＭＳ Ｐゴシック" pitchFamily="-107" charset="-128"/>
              <a:cs typeface="ＭＳ Ｐゴシック" pitchFamily="-107"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6323"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4"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5"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6326"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6327"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6328"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1017" name="Group 9"/>
          <p:cNvGraphicFramePr>
            <a:graphicFrameLocks noGrp="1"/>
          </p:cNvGraphicFramePr>
          <p:nvPr>
            <p:ph/>
            <p:extLst>
              <p:ext uri="{D42A27DB-BD31-4B8C-83A1-F6EECF244321}">
                <p14:modId xmlns:p14="http://schemas.microsoft.com/office/powerpoint/2010/main" val="3177827938"/>
              </p:ext>
            </p:extLst>
          </p:nvPr>
        </p:nvGraphicFramePr>
        <p:xfrm>
          <a:off x="381000" y="1676400"/>
          <a:ext cx="3429000" cy="1066800"/>
        </p:xfrm>
        <a:graphic>
          <a:graphicData uri="http://schemas.openxmlformats.org/drawingml/2006/table">
            <a:tbl>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634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1029" name="Group 21"/>
          <p:cNvGraphicFramePr>
            <a:graphicFrameLocks noGrp="1"/>
          </p:cNvGraphicFramePr>
          <p:nvPr>
            <p:extLst>
              <p:ext uri="{D42A27DB-BD31-4B8C-83A1-F6EECF244321}">
                <p14:modId xmlns:p14="http://schemas.microsoft.com/office/powerpoint/2010/main" val="2908860619"/>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635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56353"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371"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2"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3"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374"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375"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8376"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3065" name="Group 9"/>
          <p:cNvGraphicFramePr>
            <a:graphicFrameLocks noGrp="1"/>
          </p:cNvGraphicFramePr>
          <p:nvPr>
            <p:ph/>
            <p:extLst>
              <p:ext uri="{D42A27DB-BD31-4B8C-83A1-F6EECF244321}">
                <p14:modId xmlns:p14="http://schemas.microsoft.com/office/powerpoint/2010/main" val="2814586868"/>
              </p:ext>
            </p:extLst>
          </p:nvPr>
        </p:nvGraphicFramePr>
        <p:xfrm>
          <a:off x="457200" y="1676400"/>
          <a:ext cx="3352800" cy="106680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838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3077" name="Group 21"/>
          <p:cNvGraphicFramePr>
            <a:graphicFrameLocks noGrp="1"/>
          </p:cNvGraphicFramePr>
          <p:nvPr>
            <p:extLst>
              <p:ext uri="{D42A27DB-BD31-4B8C-83A1-F6EECF244321}">
                <p14:modId xmlns:p14="http://schemas.microsoft.com/office/powerpoint/2010/main" val="517432741"/>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840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58401" name="Line 14"/>
          <p:cNvSpPr>
            <a:spLocks noChangeShapeType="1"/>
          </p:cNvSpPr>
          <p:nvPr/>
        </p:nvSpPr>
        <p:spPr bwMode="auto">
          <a:xfrm flipV="1">
            <a:off x="2895600" y="5029200"/>
            <a:ext cx="3505200" cy="4572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8403" name="Rectangle 4"/>
          <p:cNvSpPr>
            <a:spLocks noChangeArrowheads="1"/>
          </p:cNvSpPr>
          <p:nvPr/>
        </p:nvSpPr>
        <p:spPr bwMode="auto">
          <a:xfrm>
            <a:off x="6477000" y="47244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404" name="Line 5"/>
          <p:cNvSpPr>
            <a:spLocks noChangeShapeType="1"/>
          </p:cNvSpPr>
          <p:nvPr/>
        </p:nvSpPr>
        <p:spPr bwMode="auto">
          <a:xfrm>
            <a:off x="7162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5" name="Line 6"/>
          <p:cNvSpPr>
            <a:spLocks noChangeShapeType="1"/>
          </p:cNvSpPr>
          <p:nvPr/>
        </p:nvSpPr>
        <p:spPr bwMode="auto">
          <a:xfrm>
            <a:off x="7924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6" name="Text Box 7"/>
          <p:cNvSpPr txBox="1">
            <a:spLocks noChangeArrowheads="1"/>
          </p:cNvSpPr>
          <p:nvPr/>
        </p:nvSpPr>
        <p:spPr bwMode="auto">
          <a:xfrm>
            <a:off x="6553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407" name="Text Box 8"/>
          <p:cNvSpPr txBox="1">
            <a:spLocks noChangeArrowheads="1"/>
          </p:cNvSpPr>
          <p:nvPr/>
        </p:nvSpPr>
        <p:spPr bwMode="auto">
          <a:xfrm>
            <a:off x="73628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408" name="Text Box 9"/>
          <p:cNvSpPr txBox="1">
            <a:spLocks noChangeArrowheads="1"/>
          </p:cNvSpPr>
          <p:nvPr/>
        </p:nvSpPr>
        <p:spPr bwMode="auto">
          <a:xfrm>
            <a:off x="8001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1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2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2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2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5113" name="Group 9"/>
          <p:cNvGraphicFramePr>
            <a:graphicFrameLocks noGrp="1"/>
          </p:cNvGraphicFramePr>
          <p:nvPr>
            <p:ph/>
            <p:extLst>
              <p:ext uri="{D42A27DB-BD31-4B8C-83A1-F6EECF244321}">
                <p14:modId xmlns:p14="http://schemas.microsoft.com/office/powerpoint/2010/main" val="363944814"/>
              </p:ext>
            </p:extLst>
          </p:nvPr>
        </p:nvGraphicFramePr>
        <p:xfrm>
          <a:off x="304800" y="1676400"/>
          <a:ext cx="3352800" cy="106680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0436"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5125" name="Group 21"/>
          <p:cNvGraphicFramePr>
            <a:graphicFrameLocks noGrp="1"/>
          </p:cNvGraphicFramePr>
          <p:nvPr>
            <p:extLst>
              <p:ext uri="{D42A27DB-BD31-4B8C-83A1-F6EECF244321}">
                <p14:modId xmlns:p14="http://schemas.microsoft.com/office/powerpoint/2010/main" val="3162006851"/>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0448"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60449" name="Line 14"/>
          <p:cNvSpPr>
            <a:spLocks noChangeShapeType="1"/>
          </p:cNvSpPr>
          <p:nvPr/>
        </p:nvSpPr>
        <p:spPr bwMode="auto">
          <a:xfrm flipV="1">
            <a:off x="2895600" y="5105400"/>
            <a:ext cx="3200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0451" name="Rectangle 4"/>
          <p:cNvSpPr>
            <a:spLocks noChangeArrowheads="1"/>
          </p:cNvSpPr>
          <p:nvPr/>
        </p:nvSpPr>
        <p:spPr bwMode="auto">
          <a:xfrm>
            <a:off x="6172200" y="47244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52" name="Line 5"/>
          <p:cNvSpPr>
            <a:spLocks noChangeShapeType="1"/>
          </p:cNvSpPr>
          <p:nvPr/>
        </p:nvSpPr>
        <p:spPr bwMode="auto">
          <a:xfrm>
            <a:off x="6858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3" name="Line 6"/>
          <p:cNvSpPr>
            <a:spLocks noChangeShapeType="1"/>
          </p:cNvSpPr>
          <p:nvPr/>
        </p:nvSpPr>
        <p:spPr bwMode="auto">
          <a:xfrm>
            <a:off x="7620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4" name="Text Box 7"/>
          <p:cNvSpPr txBox="1">
            <a:spLocks noChangeArrowheads="1"/>
          </p:cNvSpPr>
          <p:nvPr/>
        </p:nvSpPr>
        <p:spPr bwMode="auto">
          <a:xfrm>
            <a:off x="62484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55" name="Text Box 8"/>
          <p:cNvSpPr txBox="1">
            <a:spLocks noChangeArrowheads="1"/>
          </p:cNvSpPr>
          <p:nvPr/>
        </p:nvSpPr>
        <p:spPr bwMode="auto">
          <a:xfrm>
            <a:off x="70580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56" name="Text Box 9"/>
          <p:cNvSpPr txBox="1">
            <a:spLocks noChangeArrowheads="1"/>
          </p:cNvSpPr>
          <p:nvPr/>
        </p:nvSpPr>
        <p:spPr bwMode="auto">
          <a:xfrm>
            <a:off x="7696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57" name="Line 6"/>
          <p:cNvSpPr>
            <a:spLocks noChangeShapeType="1"/>
          </p:cNvSpPr>
          <p:nvPr/>
        </p:nvSpPr>
        <p:spPr bwMode="auto">
          <a:xfrm>
            <a:off x="8305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8" name="Text Box 9"/>
          <p:cNvSpPr txBox="1">
            <a:spLocks noChangeArrowheads="1"/>
          </p:cNvSpPr>
          <p:nvPr/>
        </p:nvSpPr>
        <p:spPr bwMode="auto">
          <a:xfrm>
            <a:off x="8382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62467" name="Rectangle 1026"/>
          <p:cNvSpPr>
            <a:spLocks noGrp="1" noChangeArrowheads="1"/>
          </p:cNvSpPr>
          <p:nvPr>
            <p:ph type="title" idx="4294967295"/>
          </p:nvPr>
        </p:nvSpPr>
        <p:spPr>
          <a:xfrm>
            <a:off x="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62468" name="Rectangle 1027"/>
          <p:cNvSpPr>
            <a:spLocks noGrp="1" noChangeArrowheads="1"/>
          </p:cNvSpPr>
          <p:nvPr>
            <p:ph type="body" idx="4294967295"/>
          </p:nvPr>
        </p:nvSpPr>
        <p:spPr>
          <a:xfrm>
            <a:off x="0" y="1981200"/>
            <a:ext cx="8229600" cy="3886200"/>
          </a:xfrm>
          <a:prstGeom prst="rect">
            <a:avLst/>
          </a:prstGeom>
        </p:spPr>
        <p:txBody>
          <a:bodyPr/>
          <a:lstStyle/>
          <a:p>
            <a:pPr eaLnBrk="1" hangingPunct="1">
              <a:lnSpc>
                <a:spcPct val="90000"/>
              </a:lnSpc>
              <a:buFont typeface="Wingdings" pitchFamily="-107" charset="2"/>
              <a:buNone/>
            </a:pPr>
            <a:r>
              <a:rPr lang="en-US" dirty="0" err="1">
                <a:solidFill>
                  <a:srgbClr val="2D2D8A"/>
                </a:solidFill>
                <a:latin typeface="Courier New"/>
                <a:ea typeface="ＭＳ Ｐゴシック" pitchFamily="-107" charset="-128"/>
                <a:cs typeface="Courier New"/>
              </a:rPr>
              <a:t>def</a:t>
            </a:r>
            <a:r>
              <a:rPr lang="en-US" dirty="0">
                <a:solidFill>
                  <a:srgbClr val="2D2D8A"/>
                </a:solidFill>
                <a:latin typeface="Courier New"/>
                <a:ea typeface="ＭＳ Ｐゴシック" pitchFamily="-107" charset="-128"/>
                <a:cs typeface="Courier New"/>
              </a:rPr>
              <a:t> </a:t>
            </a:r>
            <a:r>
              <a:rPr lang="en-US" dirty="0" err="1">
                <a:solidFill>
                  <a:srgbClr val="2D2D8A"/>
                </a:solidFill>
                <a:latin typeface="Courier New"/>
                <a:ea typeface="ＭＳ Ｐゴシック" pitchFamily="-107" charset="-128"/>
                <a:cs typeface="Courier New"/>
              </a:rPr>
              <a:t>my_fun</a:t>
            </a:r>
            <a:r>
              <a:rPr lang="en-US" dirty="0">
                <a:solidFill>
                  <a:srgbClr val="2D2D8A"/>
                </a:solidFill>
                <a:latin typeface="Courier New"/>
                <a:ea typeface="ＭＳ Ｐゴシック" pitchFamily="-107" charset="-128"/>
                <a:cs typeface="Courier New"/>
              </a:rPr>
              <a:t> (</a:t>
            </a:r>
            <a:r>
              <a:rPr lang="en-US" dirty="0" err="1">
                <a:solidFill>
                  <a:srgbClr val="2D2D8A"/>
                </a:solidFill>
                <a:latin typeface="Courier New"/>
                <a:ea typeface="ＭＳ Ｐゴシック" pitchFamily="-107" charset="-128"/>
                <a:cs typeface="Courier New"/>
              </a:rPr>
              <a:t>param</a:t>
            </a:r>
            <a:r>
              <a:rPr lang="en-US"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dirty="0">
                <a:solidFill>
                  <a:srgbClr val="FF0000"/>
                </a:solidFill>
                <a:latin typeface="Courier New"/>
                <a:ea typeface="ＭＳ Ｐゴシック" pitchFamily="-107" charset="-128"/>
                <a:cs typeface="Courier New"/>
              </a:rPr>
              <a:t>    </a:t>
            </a:r>
            <a:r>
              <a:rPr lang="en-US" dirty="0" err="1">
                <a:solidFill>
                  <a:srgbClr val="FF0000"/>
                </a:solidFill>
                <a:latin typeface="Courier New"/>
                <a:ea typeface="ＭＳ Ｐゴシック" pitchFamily="-107" charset="-128"/>
                <a:cs typeface="Courier New"/>
              </a:rPr>
              <a:t>param</a:t>
            </a:r>
            <a:r>
              <a:rPr lang="en-US" dirty="0">
                <a:solidFill>
                  <a:srgbClr val="FF0000"/>
                </a:solidFill>
                <a:latin typeface="Courier New"/>
                <a:ea typeface="ＭＳ Ｐゴシック" pitchFamily="-107" charset="-128"/>
                <a:cs typeface="Courier New"/>
              </a:rPr>
              <a:t>=param.append(4)</a:t>
            </a:r>
          </a:p>
          <a:p>
            <a:pPr eaLnBrk="1" hangingPunct="1">
              <a:lnSpc>
                <a:spcPct val="90000"/>
              </a:lnSpc>
              <a:buFont typeface="Wingdings" pitchFamily="-107" charset="2"/>
              <a:buNone/>
            </a:pPr>
            <a:r>
              <a:rPr lang="en-US" dirty="0">
                <a:solidFill>
                  <a:srgbClr val="2D2D8A"/>
                </a:solidFill>
                <a:latin typeface="Courier New"/>
                <a:ea typeface="ＭＳ Ｐゴシック" pitchFamily="-107" charset="-128"/>
                <a:cs typeface="Courier New"/>
              </a:rPr>
              <a:t>    return </a:t>
            </a:r>
            <a:r>
              <a:rPr lang="en-US" dirty="0" err="1">
                <a:solidFill>
                  <a:srgbClr val="2D2D8A"/>
                </a:solidFill>
                <a:latin typeface="Courier New"/>
                <a:ea typeface="ＭＳ Ｐゴシック" pitchFamily="-107" charset="-128"/>
                <a:cs typeface="Courier New"/>
              </a:rPr>
              <a:t>param</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dirty="0" err="1">
                <a:solidFill>
                  <a:srgbClr val="2D2D8A"/>
                </a:solidFill>
                <a:latin typeface="Courier New"/>
                <a:ea typeface="ＭＳ Ｐゴシック" pitchFamily="-107" charset="-128"/>
                <a:cs typeface="Courier New"/>
              </a:rPr>
              <a:t>my_list</a:t>
            </a:r>
            <a:r>
              <a:rPr lang="en-US" dirty="0">
                <a:solidFill>
                  <a:srgbClr val="2D2D8A"/>
                </a:solidFill>
                <a:latin typeface="Courier New"/>
                <a:ea typeface="ＭＳ Ｐゴシック" pitchFamily="-107" charset="-128"/>
                <a:cs typeface="Courier New"/>
              </a:rPr>
              <a:t> = [1,2,3]</a:t>
            </a:r>
          </a:p>
          <a:p>
            <a:pPr eaLnBrk="1" hangingPunct="1">
              <a:lnSpc>
                <a:spcPct val="90000"/>
              </a:lnSpc>
              <a:buFont typeface="Wingdings" pitchFamily="-107" charset="2"/>
              <a:buNone/>
            </a:pPr>
            <a:r>
              <a:rPr lang="en-US" dirty="0" err="1">
                <a:solidFill>
                  <a:srgbClr val="2D2D8A"/>
                </a:solidFill>
                <a:latin typeface="Courier New"/>
                <a:ea typeface="ＭＳ Ｐゴシック" pitchFamily="-107" charset="-128"/>
                <a:cs typeface="Courier New"/>
              </a:rPr>
              <a:t>new_list</a:t>
            </a:r>
            <a:r>
              <a:rPr lang="en-US" dirty="0">
                <a:solidFill>
                  <a:srgbClr val="2D2D8A"/>
                </a:solidFill>
                <a:latin typeface="Courier New"/>
                <a:ea typeface="ＭＳ Ｐゴシック" pitchFamily="-107" charset="-128"/>
                <a:cs typeface="Courier New"/>
              </a:rPr>
              <a:t> = </a:t>
            </a:r>
            <a:r>
              <a:rPr lang="en-US" dirty="0" err="1">
                <a:solidFill>
                  <a:srgbClr val="2D2D8A"/>
                </a:solidFill>
                <a:latin typeface="Courier New"/>
                <a:ea typeface="ＭＳ Ｐゴシック" pitchFamily="-107" charset="-128"/>
                <a:cs typeface="Courier New"/>
              </a:rPr>
              <a:t>my_fun</a:t>
            </a:r>
            <a:r>
              <a:rPr lang="en-US" dirty="0">
                <a:solidFill>
                  <a:srgbClr val="2D2D8A"/>
                </a:solidFill>
                <a:latin typeface="Courier New"/>
                <a:ea typeface="ＭＳ Ｐゴシック" pitchFamily="-107" charset="-128"/>
                <a:cs typeface="Courier New"/>
              </a:rPr>
              <a:t>(</a:t>
            </a:r>
            <a:r>
              <a:rPr lang="en-US" dirty="0" err="1">
                <a:solidFill>
                  <a:srgbClr val="2D2D8A"/>
                </a:solidFill>
                <a:latin typeface="Courier New"/>
                <a:ea typeface="ＭＳ Ｐゴシック" pitchFamily="-107" charset="-128"/>
                <a:cs typeface="Courier New"/>
              </a:rPr>
              <a:t>my_list</a:t>
            </a:r>
            <a:r>
              <a:rPr lang="en-US"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dirty="0">
                <a:solidFill>
                  <a:srgbClr val="2D2D8A"/>
                </a:solidFill>
                <a:latin typeface="Courier New"/>
                <a:ea typeface="ＭＳ Ｐゴシック" pitchFamily="-107" charset="-128"/>
                <a:cs typeface="Courier New"/>
              </a:rPr>
              <a:t>print(</a:t>
            </a:r>
            <a:r>
              <a:rPr lang="en-US" dirty="0" err="1">
                <a:solidFill>
                  <a:srgbClr val="2D2D8A"/>
                </a:solidFill>
                <a:latin typeface="Courier New"/>
                <a:ea typeface="ＭＳ Ｐゴシック" pitchFamily="-107" charset="-128"/>
                <a:cs typeface="Courier New"/>
              </a:rPr>
              <a:t>my_list,new_list</a:t>
            </a:r>
            <a:r>
              <a:rPr lang="en-US"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endParaRPr lang="en-US" dirty="0">
              <a:ea typeface="ＭＳ Ｐゴシック" pitchFamily="-107" charset="-128"/>
              <a:cs typeface="ＭＳ Ｐゴシック" pitchFamily="-107"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4515"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6"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7"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4518"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4519"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4520"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7161" name="Group 9"/>
          <p:cNvGraphicFramePr>
            <a:graphicFrameLocks noGrp="1"/>
          </p:cNvGraphicFramePr>
          <p:nvPr>
            <p:ph/>
            <p:extLst>
              <p:ext uri="{D42A27DB-BD31-4B8C-83A1-F6EECF244321}">
                <p14:modId xmlns:p14="http://schemas.microsoft.com/office/powerpoint/2010/main" val="1258636523"/>
              </p:ext>
            </p:extLst>
          </p:nvPr>
        </p:nvGraphicFramePr>
        <p:xfrm>
          <a:off x="381000" y="1676400"/>
          <a:ext cx="3200400" cy="1066800"/>
        </p:xfrm>
        <a:graphic>
          <a:graphicData uri="http://schemas.openxmlformats.org/drawingml/2006/table">
            <a:tbl>
              <a:tblPr/>
              <a:tblGrid>
                <a:gridCol w="1676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4532"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7173" name="Group 21"/>
          <p:cNvGraphicFramePr>
            <a:graphicFrameLocks noGrp="1"/>
          </p:cNvGraphicFramePr>
          <p:nvPr>
            <p:extLst>
              <p:ext uri="{D42A27DB-BD31-4B8C-83A1-F6EECF244321}">
                <p14:modId xmlns:p14="http://schemas.microsoft.com/office/powerpoint/2010/main" val="1392810453"/>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4544"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64545"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6563"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4"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5"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6566"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6567"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6568"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1257" name="Group 9"/>
          <p:cNvGraphicFramePr>
            <a:graphicFrameLocks noGrp="1"/>
          </p:cNvGraphicFramePr>
          <p:nvPr>
            <p:ph/>
            <p:extLst>
              <p:ext uri="{D42A27DB-BD31-4B8C-83A1-F6EECF244321}">
                <p14:modId xmlns:p14="http://schemas.microsoft.com/office/powerpoint/2010/main" val="1156167484"/>
              </p:ext>
            </p:extLst>
          </p:nvPr>
        </p:nvGraphicFramePr>
        <p:xfrm>
          <a:off x="457200" y="1676400"/>
          <a:ext cx="3352800" cy="106680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658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1269" name="Group 21"/>
          <p:cNvGraphicFramePr>
            <a:graphicFrameLocks noGrp="1"/>
          </p:cNvGraphicFramePr>
          <p:nvPr>
            <p:extLst>
              <p:ext uri="{D42A27DB-BD31-4B8C-83A1-F6EECF244321}">
                <p14:modId xmlns:p14="http://schemas.microsoft.com/office/powerpoint/2010/main" val="3753410013"/>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659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66593"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6595"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96"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8611"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2"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3"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8614"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8615"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8616"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3305" name="Group 9"/>
          <p:cNvGraphicFramePr>
            <a:graphicFrameLocks noGrp="1"/>
          </p:cNvGraphicFramePr>
          <p:nvPr>
            <p:ph/>
            <p:extLst>
              <p:ext uri="{D42A27DB-BD31-4B8C-83A1-F6EECF244321}">
                <p14:modId xmlns:p14="http://schemas.microsoft.com/office/powerpoint/2010/main" val="892192889"/>
              </p:ext>
            </p:extLst>
          </p:nvPr>
        </p:nvGraphicFramePr>
        <p:xfrm>
          <a:off x="457200" y="1676400"/>
          <a:ext cx="3352800" cy="106680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862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3317" name="Group 21"/>
          <p:cNvGraphicFramePr>
            <a:graphicFrameLocks noGrp="1"/>
          </p:cNvGraphicFramePr>
          <p:nvPr>
            <p:extLst>
              <p:ext uri="{D42A27DB-BD31-4B8C-83A1-F6EECF244321}">
                <p14:modId xmlns:p14="http://schemas.microsoft.com/office/powerpoint/2010/main" val="3821400454"/>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Courier New"/>
                          <a:ea typeface="ＭＳ Ｐゴシック" pitchFamily="-108" charset="-128"/>
                          <a:cs typeface="Courier New"/>
                        </a:rPr>
                        <a:t>None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864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68642"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43"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scope (</a:t>
            </a:r>
            <a:r>
              <a:rPr lang="en-US" dirty="0" err="1">
                <a:solidFill>
                  <a:srgbClr val="FF0000"/>
                </a:solidFill>
              </a:rPr>
              <a:t>gildissvið</a:t>
            </a:r>
            <a:r>
              <a:rPr lang="en-US" dirty="0"/>
              <a:t>)</a:t>
            </a:r>
          </a:p>
        </p:txBody>
      </p:sp>
      <p:sp>
        <p:nvSpPr>
          <p:cNvPr id="3" name="Content Placeholder 2"/>
          <p:cNvSpPr>
            <a:spLocks noGrp="1"/>
          </p:cNvSpPr>
          <p:nvPr>
            <p:ph idx="1"/>
          </p:nvPr>
        </p:nvSpPr>
        <p:spPr/>
        <p:txBody>
          <a:bodyPr/>
          <a:lstStyle/>
          <a:p>
            <a:pPr>
              <a:buNone/>
            </a:pPr>
            <a:r>
              <a:rPr lang="en-US" dirty="0"/>
              <a:t>“The set of program statements over which a variable exists, i.e., can be referred to”</a:t>
            </a:r>
          </a:p>
          <a:p>
            <a:r>
              <a:rPr lang="en-US" dirty="0"/>
              <a:t>it is about understanding, for any variable, what its associated value is.</a:t>
            </a:r>
          </a:p>
          <a:p>
            <a:r>
              <a:rPr lang="en-US" dirty="0"/>
              <a:t>the problem is that multiple namespaces might be involved</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1026"/>
          <p:cNvSpPr>
            <a:spLocks noGrp="1" noChangeArrowheads="1"/>
          </p:cNvSpPr>
          <p:nvPr>
            <p:ph type="title"/>
          </p:nvPr>
        </p:nvSpPr>
        <p:spPr/>
        <p:txBody>
          <a:bodyPr/>
          <a:lstStyle/>
          <a:p>
            <a:r>
              <a:rPr lang="en-US"/>
              <a:t>assignment to a local</a:t>
            </a:r>
          </a:p>
        </p:txBody>
      </p:sp>
      <p:sp>
        <p:nvSpPr>
          <p:cNvPr id="70660" name="Rectangle 1027"/>
          <p:cNvSpPr>
            <a:spLocks noGrp="1" noChangeArrowheads="1"/>
          </p:cNvSpPr>
          <p:nvPr>
            <p:ph idx="1"/>
          </p:nvPr>
        </p:nvSpPr>
        <p:spPr/>
        <p:txBody>
          <a:bodyPr/>
          <a:lstStyle/>
          <a:p>
            <a:r>
              <a:rPr lang="en-US" dirty="0"/>
              <a:t>assignment creates a local variable (</a:t>
            </a:r>
            <a:r>
              <a:rPr lang="en-US" dirty="0" err="1">
                <a:solidFill>
                  <a:srgbClr val="FF0000"/>
                </a:solidFill>
              </a:rPr>
              <a:t>staðvær</a:t>
            </a:r>
            <a:r>
              <a:rPr lang="en-US" dirty="0">
                <a:solidFill>
                  <a:srgbClr val="FF0000"/>
                </a:solidFill>
              </a:rPr>
              <a:t> </a:t>
            </a:r>
            <a:r>
              <a:rPr lang="en-US" dirty="0" err="1">
                <a:solidFill>
                  <a:srgbClr val="FF0000"/>
                </a:solidFill>
              </a:rPr>
              <a:t>breyta</a:t>
            </a:r>
            <a:r>
              <a:rPr lang="en-US" dirty="0"/>
              <a:t>)</a:t>
            </a:r>
          </a:p>
          <a:p>
            <a:r>
              <a:rPr lang="en-US" dirty="0"/>
              <a:t>changes to a local variable affects only the local context, even if it is a parameter and mutable</a:t>
            </a:r>
          </a:p>
          <a:p>
            <a:r>
              <a:rPr lang="en-US" dirty="0"/>
              <a:t>If a variable is assigned locally, cannot reference it before this assignment, even if it exists in main as well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Default and Named parameters</a:t>
            </a:r>
          </a:p>
        </p:txBody>
      </p:sp>
      <p:sp>
        <p:nvSpPr>
          <p:cNvPr id="71684" name="Rectangle 3"/>
          <p:cNvSpPr>
            <a:spLocks noGrp="1" noChangeArrowheads="1"/>
          </p:cNvSpPr>
          <p:nvPr>
            <p:ph idx="1"/>
          </p:nvPr>
        </p:nvSpPr>
        <p:spPr>
          <a:xfrm>
            <a:off x="457200" y="1447800"/>
            <a:ext cx="8382000" cy="3886200"/>
          </a:xfrm>
        </p:spPr>
        <p:txBody>
          <a:bodyPr/>
          <a:lstStyle/>
          <a:p>
            <a:pPr eaLnBrk="1" hangingPunct="1">
              <a:lnSpc>
                <a:spcPct val="90000"/>
              </a:lnSpc>
              <a:buFont typeface="Wingdings" pitchFamily="-107" charset="2"/>
              <a:buNone/>
            </a:pPr>
            <a:r>
              <a:rPr lang="en-US" sz="2800" b="1" dirty="0">
                <a:solidFill>
                  <a:srgbClr val="CC3300"/>
                </a:solidFill>
                <a:latin typeface="Courier New"/>
                <a:ea typeface="ＭＳ Ｐゴシック" pitchFamily="-107" charset="-128"/>
                <a:cs typeface="Courier New"/>
              </a:rPr>
              <a:t>def</a:t>
            </a:r>
            <a:r>
              <a:rPr lang="en-US" sz="2800" dirty="0">
                <a:latin typeface="Courier New"/>
                <a:ea typeface="ＭＳ Ｐゴシック" pitchFamily="-107" charset="-128"/>
                <a:cs typeface="Courier New"/>
              </a:rPr>
              <a:t> </a:t>
            </a:r>
            <a:r>
              <a:rPr lang="en-US" sz="2800" b="1" dirty="0">
                <a:solidFill>
                  <a:schemeClr val="hlink"/>
                </a:solidFill>
                <a:latin typeface="Courier New"/>
                <a:ea typeface="ＭＳ Ｐゴシック" pitchFamily="-107" charset="-128"/>
                <a:cs typeface="Courier New"/>
              </a:rPr>
              <a:t>box</a:t>
            </a:r>
            <a:r>
              <a:rPr lang="en-US" sz="2800" dirty="0">
                <a:solidFill>
                  <a:srgbClr val="000000"/>
                </a:solidFill>
                <a:latin typeface="Courier New"/>
                <a:ea typeface="ＭＳ Ｐゴシック" pitchFamily="-107" charset="-128"/>
                <a:cs typeface="Courier New"/>
              </a:rPr>
              <a:t>(height=</a:t>
            </a:r>
            <a:r>
              <a:rPr lang="en-US" sz="2800" dirty="0">
                <a:solidFill>
                  <a:schemeClr val="hlink"/>
                </a:solidFill>
                <a:latin typeface="Courier New"/>
                <a:ea typeface="ＭＳ Ｐゴシック" pitchFamily="-107" charset="-128"/>
                <a:cs typeface="Courier New"/>
              </a:rPr>
              <a:t>10</a:t>
            </a:r>
            <a:r>
              <a:rPr lang="en-US" sz="2800" dirty="0">
                <a:solidFill>
                  <a:srgbClr val="000000"/>
                </a:solidFill>
                <a:latin typeface="Courier New"/>
                <a:ea typeface="ＭＳ Ｐゴシック" pitchFamily="-107" charset="-128"/>
                <a:cs typeface="Courier New"/>
              </a:rPr>
              <a:t>,width=</a:t>
            </a:r>
            <a:r>
              <a:rPr lang="en-US" sz="2800" dirty="0">
                <a:solidFill>
                  <a:schemeClr val="hlink"/>
                </a:solidFill>
                <a:latin typeface="Courier New"/>
                <a:ea typeface="ＭＳ Ｐゴシック" pitchFamily="-107" charset="-128"/>
                <a:cs typeface="Courier New"/>
              </a:rPr>
              <a:t>10</a:t>
            </a:r>
            <a:r>
              <a:rPr lang="en-US" sz="2800" dirty="0">
                <a:solidFill>
                  <a:srgbClr val="000000"/>
                </a:solidFill>
                <a:latin typeface="Courier New"/>
                <a:ea typeface="ＭＳ Ｐゴシック" pitchFamily="-107" charset="-128"/>
                <a:cs typeface="Courier New"/>
              </a:rPr>
              <a:t>,depth=</a:t>
            </a:r>
            <a:r>
              <a:rPr lang="en-US" sz="2800" dirty="0">
                <a:solidFill>
                  <a:schemeClr val="hlink"/>
                </a:solidFill>
                <a:latin typeface="Courier New"/>
                <a:ea typeface="ＭＳ Ｐゴシック" pitchFamily="-107" charset="-128"/>
                <a:cs typeface="Courier New"/>
              </a:rPr>
              <a:t>10</a:t>
            </a:r>
            <a:r>
              <a:rPr lang="en-US" sz="2800" dirty="0">
                <a:solidFill>
                  <a:srgbClr val="000000"/>
                </a:solidFill>
                <a:latin typeface="Courier New"/>
                <a:ea typeface="ＭＳ Ｐゴシック" pitchFamily="-107" charset="-128"/>
                <a:cs typeface="Courier New"/>
              </a:rPr>
              <a:t>,</a:t>
            </a:r>
            <a:r>
              <a:rPr lang="en-US" sz="2800" dirty="0">
                <a:latin typeface="Courier New"/>
                <a:ea typeface="ＭＳ Ｐゴシック" pitchFamily="-107" charset="-128"/>
                <a:cs typeface="Courier New"/>
              </a:rPr>
              <a:t> </a:t>
            </a:r>
            <a:r>
              <a:rPr lang="en-US" sz="2800" dirty="0">
                <a:solidFill>
                  <a:srgbClr val="000000"/>
                </a:solidFill>
                <a:latin typeface="Courier New"/>
                <a:ea typeface="ＭＳ Ｐゴシック" pitchFamily="-107" charset="-128"/>
                <a:cs typeface="Courier New"/>
              </a:rPr>
              <a:t>		color= </a:t>
            </a:r>
            <a:r>
              <a:rPr lang="en-US" sz="2800" dirty="0">
                <a:solidFill>
                  <a:schemeClr val="hlink"/>
                </a:solidFill>
                <a:latin typeface="Courier New"/>
                <a:ea typeface="ＭＳ Ｐゴシック" pitchFamily="-107" charset="-128"/>
                <a:cs typeface="Courier New"/>
              </a:rPr>
              <a:t>"blue"</a:t>
            </a:r>
            <a:r>
              <a:rPr lang="en-US" sz="2800" dirty="0">
                <a:solidFill>
                  <a:srgbClr val="808000"/>
                </a:solidFill>
                <a:latin typeface="Courier New"/>
                <a:ea typeface="ＭＳ Ｐゴシック" pitchFamily="-107" charset="-128"/>
                <a:cs typeface="Courier New"/>
              </a:rPr>
              <a:t> </a:t>
            </a:r>
            <a:r>
              <a:rPr lang="en-US" sz="2800" dirty="0">
                <a:solidFill>
                  <a:srgbClr val="000000"/>
                </a:solidFill>
                <a:latin typeface="Courier New"/>
                <a:ea typeface="ＭＳ Ｐゴシック" pitchFamily="-107" charset="-128"/>
                <a:cs typeface="Courier New"/>
              </a:rPr>
              <a:t>):</a:t>
            </a:r>
            <a:br>
              <a:rPr lang="en-US" sz="2800" dirty="0">
                <a:latin typeface="Courier New"/>
                <a:ea typeface="ＭＳ Ｐゴシック" pitchFamily="-107" charset="-128"/>
                <a:cs typeface="Courier New"/>
              </a:rPr>
            </a:br>
            <a:r>
              <a:rPr lang="en-US" sz="2800" dirty="0">
                <a:latin typeface="Courier New"/>
                <a:ea typeface="ＭＳ Ｐゴシック" pitchFamily="-107" charset="-128"/>
                <a:cs typeface="Courier New"/>
              </a:rPr>
              <a:t>        </a:t>
            </a:r>
            <a:r>
              <a:rPr lang="en-US" sz="2800" dirty="0">
                <a:solidFill>
                  <a:srgbClr val="000000"/>
                </a:solidFill>
                <a:latin typeface="Courier New"/>
                <a:ea typeface="ＭＳ Ｐゴシック" pitchFamily="-107" charset="-128"/>
                <a:cs typeface="Courier New"/>
              </a:rPr>
              <a:t>...</a:t>
            </a:r>
            <a:r>
              <a:rPr lang="en-US" sz="2800" dirty="0">
                <a:latin typeface="Courier New"/>
                <a:ea typeface="ＭＳ Ｐゴシック" pitchFamily="-107" charset="-128"/>
                <a:cs typeface="Courier New"/>
              </a:rPr>
              <a:t> </a:t>
            </a:r>
            <a:r>
              <a:rPr lang="en-US" sz="2800" i="1" dirty="0">
                <a:solidFill>
                  <a:srgbClr val="000000"/>
                </a:solidFill>
                <a:latin typeface="Courier New"/>
                <a:ea typeface="ＭＳ Ｐゴシック" pitchFamily="-107" charset="-128"/>
                <a:cs typeface="Courier New"/>
              </a:rPr>
              <a:t>do</a:t>
            </a:r>
            <a:r>
              <a:rPr lang="en-US" sz="2800" i="1" dirty="0">
                <a:latin typeface="Courier New"/>
                <a:ea typeface="ＭＳ Ｐゴシック" pitchFamily="-107" charset="-128"/>
                <a:cs typeface="Courier New"/>
              </a:rPr>
              <a:t> </a:t>
            </a:r>
            <a:r>
              <a:rPr lang="en-US" sz="2800" i="1" dirty="0">
                <a:solidFill>
                  <a:srgbClr val="000000"/>
                </a:solidFill>
                <a:latin typeface="Courier New"/>
                <a:ea typeface="ＭＳ Ｐゴシック" pitchFamily="-107" charset="-128"/>
                <a:cs typeface="Courier New"/>
              </a:rPr>
              <a:t>something</a:t>
            </a:r>
            <a:r>
              <a:rPr lang="en-US" sz="2800" dirty="0">
                <a:latin typeface="Courier New"/>
                <a:ea typeface="ＭＳ Ｐゴシック" pitchFamily="-107" charset="-128"/>
                <a:cs typeface="Courier New"/>
              </a:rPr>
              <a:t> </a:t>
            </a:r>
            <a:r>
              <a:rPr lang="en-US" sz="2800" dirty="0">
                <a:solidFill>
                  <a:srgbClr val="000000"/>
                </a:solidFill>
                <a:latin typeface="Courier New"/>
                <a:ea typeface="ＭＳ Ｐゴシック" pitchFamily="-107" charset="-128"/>
                <a:cs typeface="Courier New"/>
              </a:rPr>
              <a:t>...</a:t>
            </a:r>
            <a:r>
              <a:rPr lang="en-US" sz="2800" dirty="0">
                <a:latin typeface="Courier New"/>
                <a:ea typeface="ＭＳ Ｐゴシック" pitchFamily="-107" charset="-128"/>
                <a:cs typeface="Courier New"/>
              </a:rPr>
              <a:t> </a:t>
            </a:r>
          </a:p>
          <a:p>
            <a:pPr eaLnBrk="1" hangingPunct="1">
              <a:lnSpc>
                <a:spcPct val="90000"/>
              </a:lnSpc>
              <a:buFont typeface="Wingdings" pitchFamily="-107" charset="2"/>
              <a:buNone/>
            </a:pPr>
            <a:endParaRPr lang="en-US" sz="2800" dirty="0">
              <a:ea typeface="ＭＳ Ｐゴシック" pitchFamily="-107" charset="-128"/>
              <a:cs typeface="ＭＳ Ｐゴシック" pitchFamily="-107" charset="-128"/>
            </a:endParaRPr>
          </a:p>
          <a:p>
            <a:pPr eaLnBrk="1" hangingPunct="1">
              <a:lnSpc>
                <a:spcPct val="90000"/>
              </a:lnSpc>
              <a:buFont typeface="Wingdings" pitchFamily="-107" charset="2"/>
              <a:buNone/>
            </a:pPr>
            <a:r>
              <a:rPr lang="en-US" sz="2800" dirty="0">
                <a:ea typeface="ＭＳ Ｐゴシック" pitchFamily="-107" charset="-128"/>
                <a:cs typeface="ＭＳ Ｐゴシック" pitchFamily="-107" charset="-128"/>
              </a:rPr>
              <a:t>The parameter assignment means two things:</a:t>
            </a:r>
          </a:p>
          <a:p>
            <a:pPr eaLnBrk="1" hangingPunct="1">
              <a:lnSpc>
                <a:spcPct val="90000"/>
              </a:lnSpc>
            </a:pPr>
            <a:r>
              <a:rPr lang="en-US" sz="2800" dirty="0">
                <a:ea typeface="ＭＳ Ｐゴシック" pitchFamily="-107" charset="-128"/>
                <a:cs typeface="ＭＳ Ｐゴシック" pitchFamily="-107" charset="-128"/>
              </a:rPr>
              <a:t>if the caller does not provide a value, the default is the parameter assigned value</a:t>
            </a:r>
          </a:p>
          <a:p>
            <a:pPr eaLnBrk="1" hangingPunct="1">
              <a:lnSpc>
                <a:spcPct val="90000"/>
              </a:lnSpc>
            </a:pPr>
            <a:r>
              <a:rPr lang="en-US" sz="2800" dirty="0">
                <a:ea typeface="ＭＳ Ｐゴシック" pitchFamily="-107" charset="-128"/>
                <a:cs typeface="ＭＳ Ｐゴシック" pitchFamily="-107" charset="-128"/>
              </a:rPr>
              <a:t>you can get around the order of parameters by using the name </a:t>
            </a:r>
          </a:p>
          <a:p>
            <a:pPr eaLnBrk="1" hangingPunct="1">
              <a:lnSpc>
                <a:spcPct val="90000"/>
              </a:lnSpc>
            </a:pPr>
            <a:endParaRPr lang="en-US" sz="2800" dirty="0">
              <a:ea typeface="ＭＳ Ｐゴシック" pitchFamily="-107" charset="-128"/>
              <a:cs typeface="ＭＳ Ｐゴシック" pitchFamily="-107"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r>
              <a:rPr lang="en-US"/>
              <a:t>Defaults</a:t>
            </a:r>
          </a:p>
        </p:txBody>
      </p:sp>
      <p:sp>
        <p:nvSpPr>
          <p:cNvPr id="73732" name="Rectangle 3"/>
          <p:cNvSpPr>
            <a:spLocks noGrp="1" noChangeArrowheads="1"/>
          </p:cNvSpPr>
          <p:nvPr>
            <p:ph idx="1"/>
          </p:nvPr>
        </p:nvSpPr>
        <p:spPr>
          <a:xfrm>
            <a:off x="0" y="1600200"/>
            <a:ext cx="9144000" cy="4525963"/>
          </a:xfrm>
        </p:spPr>
        <p:txBody>
          <a:bodyPr/>
          <a:lstStyle/>
          <a:p>
            <a:pPr>
              <a:buNone/>
            </a:pPr>
            <a:r>
              <a:rPr lang="en-US" sz="2800" dirty="0" err="1">
                <a:solidFill>
                  <a:srgbClr val="2D2D8A"/>
                </a:solidFill>
                <a:latin typeface="Courier New"/>
                <a:cs typeface="Courier New"/>
              </a:rPr>
              <a:t>def</a:t>
            </a:r>
            <a:r>
              <a:rPr lang="en-US" sz="2800" dirty="0">
                <a:solidFill>
                  <a:srgbClr val="2D2D8A"/>
                </a:solidFill>
                <a:latin typeface="Courier New"/>
                <a:cs typeface="Courier New"/>
              </a:rPr>
              <a:t> box(height=10,width=10,length=10):</a:t>
            </a:r>
          </a:p>
          <a:p>
            <a:pPr>
              <a:buNone/>
            </a:pPr>
            <a:r>
              <a:rPr lang="en-US" sz="2800" dirty="0">
                <a:solidFill>
                  <a:srgbClr val="2D2D8A"/>
                </a:solidFill>
                <a:latin typeface="Courier New"/>
                <a:cs typeface="Courier New"/>
              </a:rPr>
              <a:t>     print(</a:t>
            </a:r>
            <a:r>
              <a:rPr lang="en-US" sz="2800" dirty="0" err="1">
                <a:solidFill>
                  <a:srgbClr val="2D2D8A"/>
                </a:solidFill>
                <a:latin typeface="Courier New"/>
                <a:cs typeface="Courier New"/>
              </a:rPr>
              <a:t>height,width,length</a:t>
            </a:r>
            <a:r>
              <a:rPr lang="en-US" sz="2800" dirty="0">
                <a:solidFill>
                  <a:srgbClr val="2D2D8A"/>
                </a:solidFill>
                <a:latin typeface="Courier New"/>
                <a:cs typeface="Courier New"/>
              </a:rPr>
              <a:t>)</a:t>
            </a:r>
          </a:p>
          <a:p>
            <a:pPr>
              <a:buNone/>
            </a:pPr>
            <a:endParaRPr lang="en-US" dirty="0">
              <a:solidFill>
                <a:srgbClr val="2D2D8A"/>
              </a:solidFill>
              <a:latin typeface="Courier New"/>
              <a:cs typeface="Courier New"/>
            </a:endParaRPr>
          </a:p>
          <a:p>
            <a:pPr>
              <a:buNone/>
            </a:pPr>
            <a:r>
              <a:rPr lang="en-US" dirty="0">
                <a:solidFill>
                  <a:srgbClr val="2D2D8A"/>
                </a:solidFill>
                <a:latin typeface="Courier New"/>
                <a:cs typeface="Courier New"/>
              </a:rPr>
              <a:t>box()</a:t>
            </a:r>
            <a:r>
              <a:rPr lang="en-US" dirty="0">
                <a:solidFill>
                  <a:srgbClr val="2D2D8A"/>
                </a:solidFill>
              </a:rPr>
              <a:t>	</a:t>
            </a:r>
            <a:r>
              <a:rPr lang="en-US" dirty="0">
                <a:solidFill>
                  <a:srgbClr val="419999"/>
                </a:solidFill>
              </a:rPr>
              <a:t># prints 10 10 10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r>
              <a:rPr lang="en-US"/>
              <a:t>Named parameter</a:t>
            </a:r>
          </a:p>
        </p:txBody>
      </p:sp>
      <p:sp>
        <p:nvSpPr>
          <p:cNvPr id="75780" name="Rectangle 3"/>
          <p:cNvSpPr>
            <a:spLocks noGrp="1" noChangeArrowheads="1"/>
          </p:cNvSpPr>
          <p:nvPr>
            <p:ph idx="1"/>
          </p:nvPr>
        </p:nvSpPr>
        <p:spPr>
          <a:xfrm>
            <a:off x="76200" y="1600200"/>
            <a:ext cx="8610600" cy="4525963"/>
          </a:xfrm>
        </p:spPr>
        <p:txBody>
          <a:bodyPr/>
          <a:lstStyle/>
          <a:p>
            <a:pPr>
              <a:buNone/>
            </a:pPr>
            <a:r>
              <a:rPr lang="en-US" sz="2800" dirty="0">
                <a:solidFill>
                  <a:schemeClr val="accent6"/>
                </a:solidFill>
                <a:latin typeface="Courier New"/>
                <a:cs typeface="Courier New"/>
              </a:rPr>
              <a:t>def box (height=10,width=10,length=10):</a:t>
            </a:r>
          </a:p>
          <a:p>
            <a:pPr>
              <a:buNone/>
            </a:pPr>
            <a:r>
              <a:rPr lang="en-US" sz="2800" dirty="0">
                <a:solidFill>
                  <a:schemeClr val="accent6"/>
                </a:solidFill>
                <a:latin typeface="Courier New"/>
                <a:cs typeface="Courier New"/>
              </a:rPr>
              <a:t>     print(</a:t>
            </a:r>
            <a:r>
              <a:rPr lang="en-US" sz="2800" dirty="0" err="1">
                <a:solidFill>
                  <a:schemeClr val="accent6"/>
                </a:solidFill>
                <a:latin typeface="Courier New"/>
                <a:cs typeface="Courier New"/>
              </a:rPr>
              <a:t>height,width,length</a:t>
            </a:r>
            <a:r>
              <a:rPr lang="en-US" sz="2800" dirty="0">
                <a:solidFill>
                  <a:schemeClr val="accent6"/>
                </a:solidFill>
                <a:latin typeface="Courier New"/>
                <a:cs typeface="Courier New"/>
              </a:rPr>
              <a:t>)</a:t>
            </a:r>
          </a:p>
          <a:p>
            <a:pPr>
              <a:buNone/>
            </a:pPr>
            <a:endParaRPr lang="en-US" sz="2800" dirty="0">
              <a:solidFill>
                <a:schemeClr val="accent6"/>
              </a:solidFill>
              <a:latin typeface="Courier New"/>
              <a:cs typeface="Courier New"/>
            </a:endParaRPr>
          </a:p>
          <a:p>
            <a:pPr>
              <a:buNone/>
            </a:pPr>
            <a:r>
              <a:rPr lang="en-US" sz="2800" dirty="0" err="1">
                <a:solidFill>
                  <a:schemeClr val="accent6"/>
                </a:solidFill>
                <a:latin typeface="Courier New"/>
                <a:cs typeface="Courier New"/>
              </a:rPr>
              <a:t>box(length</a:t>
            </a:r>
            <a:r>
              <a:rPr lang="en-US" sz="2800" dirty="0">
                <a:solidFill>
                  <a:schemeClr val="accent6"/>
                </a:solidFill>
                <a:latin typeface="Courier New"/>
                <a:cs typeface="Courier New"/>
              </a:rPr>
              <a:t>=25,height=25)</a:t>
            </a:r>
            <a:r>
              <a:rPr lang="en-US" dirty="0">
                <a:solidFill>
                  <a:schemeClr val="accent6"/>
                </a:solidFill>
              </a:rPr>
              <a:t>	</a:t>
            </a:r>
          </a:p>
          <a:p>
            <a:pPr>
              <a:buNone/>
            </a:pPr>
            <a:r>
              <a:rPr lang="en-US" dirty="0"/>
              <a:t>	</a:t>
            </a:r>
            <a:r>
              <a:rPr lang="en-US" dirty="0">
                <a:solidFill>
                  <a:srgbClr val="419999"/>
                </a:solidFill>
              </a:rPr>
              <a:t># prints 25 10 25</a:t>
            </a:r>
          </a:p>
          <a:p>
            <a:pPr>
              <a:buNone/>
            </a:pPr>
            <a:endParaRPr lang="en-US" dirty="0"/>
          </a:p>
          <a:p>
            <a:pPr>
              <a:buNone/>
            </a:pPr>
            <a:r>
              <a:rPr lang="en-US" dirty="0">
                <a:solidFill>
                  <a:srgbClr val="2D2D8A"/>
                </a:solidFill>
                <a:latin typeface="Courier New"/>
                <a:cs typeface="Courier New"/>
              </a:rPr>
              <a:t>box(15,15,15)</a:t>
            </a:r>
            <a:r>
              <a:rPr lang="en-US" dirty="0">
                <a:solidFill>
                  <a:srgbClr val="419999"/>
                </a:solidFill>
              </a:rPr>
              <a:t>	# prints 15 15 15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4000">
                <a:ea typeface="ＭＳ Ｐゴシック" pitchFamily="-107" charset="-128"/>
                <a:cs typeface="ＭＳ Ｐゴシック" pitchFamily="-107" charset="-128"/>
              </a:rPr>
              <a:t>Name use works in general case </a:t>
            </a:r>
          </a:p>
        </p:txBody>
      </p:sp>
      <p:sp>
        <p:nvSpPr>
          <p:cNvPr id="76803" name="Rectangle 3"/>
          <p:cNvSpPr>
            <a:spLocks noGrp="1" noChangeArrowheads="1"/>
          </p:cNvSpPr>
          <p:nvPr>
            <p:ph idx="1"/>
          </p:nvPr>
        </p:nvSpPr>
        <p:spPr/>
        <p:txBody>
          <a:bodyPr/>
          <a:lstStyle/>
          <a:p>
            <a:pPr>
              <a:buNone/>
            </a:pPr>
            <a:r>
              <a:rPr lang="en-US" dirty="0" err="1">
                <a:solidFill>
                  <a:schemeClr val="accent6"/>
                </a:solidFill>
                <a:latin typeface="Courier New"/>
                <a:ea typeface="ＭＳ Ｐゴシック" pitchFamily="-107" charset="-128"/>
                <a:cs typeface="Courier New"/>
              </a:rPr>
              <a:t>def</a:t>
            </a:r>
            <a:r>
              <a:rPr lang="en-US" dirty="0">
                <a:solidFill>
                  <a:schemeClr val="accent6"/>
                </a:solidFill>
                <a:latin typeface="Courier New"/>
                <a:ea typeface="ＭＳ Ｐゴシック" pitchFamily="-107" charset="-128"/>
                <a:cs typeface="Courier New"/>
              </a:rPr>
              <a:t> </a:t>
            </a:r>
            <a:r>
              <a:rPr lang="en-US" dirty="0" err="1">
                <a:solidFill>
                  <a:schemeClr val="accent6"/>
                </a:solidFill>
                <a:latin typeface="Courier New"/>
                <a:ea typeface="ＭＳ Ｐゴシック" pitchFamily="-107" charset="-128"/>
                <a:cs typeface="Courier New"/>
              </a:rPr>
              <a:t>my_fun</a:t>
            </a:r>
            <a:r>
              <a:rPr lang="en-US" dirty="0">
                <a:solidFill>
                  <a:schemeClr val="accent6"/>
                </a:solidFill>
                <a:latin typeface="Courier New"/>
                <a:ea typeface="ＭＳ Ｐゴシック" pitchFamily="-107" charset="-128"/>
                <a:cs typeface="Courier New"/>
              </a:rPr>
              <a:t>(</a:t>
            </a:r>
            <a:r>
              <a:rPr lang="en-US" dirty="0" err="1">
                <a:solidFill>
                  <a:schemeClr val="accent6"/>
                </a:solidFill>
                <a:latin typeface="Courier New"/>
                <a:ea typeface="ＭＳ Ｐゴシック" pitchFamily="-107" charset="-128"/>
                <a:cs typeface="Courier New"/>
              </a:rPr>
              <a:t>a,b</a:t>
            </a:r>
            <a:r>
              <a:rPr lang="en-US" dirty="0">
                <a:solidFill>
                  <a:schemeClr val="accent6"/>
                </a:solidFill>
                <a:latin typeface="Courier New"/>
                <a:ea typeface="ＭＳ Ｐゴシック" pitchFamily="-107" charset="-128"/>
                <a:cs typeface="Courier New"/>
              </a:rPr>
              <a:t>):</a:t>
            </a:r>
          </a:p>
          <a:p>
            <a:pPr>
              <a:buNone/>
            </a:pPr>
            <a:r>
              <a:rPr lang="en-US" dirty="0">
                <a:solidFill>
                  <a:schemeClr val="accent6"/>
                </a:solidFill>
                <a:latin typeface="Courier New"/>
                <a:ea typeface="ＭＳ Ｐゴシック" pitchFamily="-107" charset="-128"/>
                <a:cs typeface="Courier New"/>
              </a:rPr>
              <a:t>    </a:t>
            </a:r>
            <a:r>
              <a:rPr lang="en-US" dirty="0">
                <a:solidFill>
                  <a:schemeClr val="accent6"/>
                </a:solidFill>
                <a:latin typeface="Courier New"/>
                <a:cs typeface="Courier New"/>
              </a:rPr>
              <a:t>print(</a:t>
            </a:r>
            <a:r>
              <a:rPr lang="en-US" dirty="0" err="1">
                <a:solidFill>
                  <a:schemeClr val="accent6"/>
                </a:solidFill>
                <a:latin typeface="Courier New"/>
                <a:cs typeface="Courier New"/>
              </a:rPr>
              <a:t>a,b</a:t>
            </a:r>
            <a:r>
              <a:rPr lang="en-US" dirty="0">
                <a:solidFill>
                  <a:schemeClr val="accent6"/>
                </a:solidFill>
                <a:latin typeface="Courier New"/>
                <a:cs typeface="Courier New"/>
              </a:rPr>
              <a:t>)</a:t>
            </a:r>
          </a:p>
          <a:p>
            <a:pPr>
              <a:buNone/>
            </a:pPr>
            <a:endParaRPr lang="en-US" dirty="0">
              <a:solidFill>
                <a:schemeClr val="accent6"/>
              </a:solidFill>
              <a:latin typeface="Courier New"/>
              <a:ea typeface="ＭＳ Ｐゴシック" pitchFamily="-107" charset="-128"/>
              <a:cs typeface="Courier New"/>
            </a:endParaRPr>
          </a:p>
          <a:p>
            <a:pPr>
              <a:buNone/>
            </a:pPr>
            <a:r>
              <a:rPr lang="en-US" dirty="0" err="1">
                <a:solidFill>
                  <a:schemeClr val="accent6"/>
                </a:solidFill>
                <a:latin typeface="Courier New"/>
                <a:ea typeface="ＭＳ Ｐゴシック" pitchFamily="-107" charset="-128"/>
                <a:cs typeface="Courier New"/>
              </a:rPr>
              <a:t>my_fun</a:t>
            </a:r>
            <a:r>
              <a:rPr lang="en-US" dirty="0">
                <a:solidFill>
                  <a:schemeClr val="accent6"/>
                </a:solidFill>
                <a:latin typeface="Courier New"/>
                <a:ea typeface="ＭＳ Ｐゴシック" pitchFamily="-107" charset="-128"/>
                <a:cs typeface="Courier New"/>
              </a:rPr>
              <a:t>(1,2)</a:t>
            </a:r>
            <a:r>
              <a:rPr lang="en-US" dirty="0">
                <a:solidFill>
                  <a:schemeClr val="accent6"/>
                </a:solidFill>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 prints 1 2</a:t>
            </a:r>
          </a:p>
          <a:p>
            <a:pPr>
              <a:buNone/>
            </a:pPr>
            <a:r>
              <a:rPr lang="en-US" dirty="0" err="1">
                <a:solidFill>
                  <a:schemeClr val="accent6"/>
                </a:solidFill>
                <a:latin typeface="Courier New"/>
                <a:ea typeface="ＭＳ Ｐゴシック" pitchFamily="-107" charset="-128"/>
                <a:cs typeface="Courier New"/>
              </a:rPr>
              <a:t>my_fun</a:t>
            </a:r>
            <a:r>
              <a:rPr lang="en-US" dirty="0">
                <a:solidFill>
                  <a:schemeClr val="accent6"/>
                </a:solidFill>
                <a:latin typeface="Courier New"/>
                <a:ea typeface="ＭＳ Ｐゴシック" pitchFamily="-107" charset="-128"/>
                <a:cs typeface="Courier New"/>
              </a:rPr>
              <a:t>(b=1,a=2)</a:t>
            </a:r>
            <a:r>
              <a:rPr lang="en-US" dirty="0">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 prints 2 1</a:t>
            </a:r>
          </a:p>
          <a:p>
            <a:endParaRPr lang="en-US" dirty="0">
              <a:solidFill>
                <a:schemeClr val="accent1"/>
              </a:solidFill>
              <a:ea typeface="ＭＳ Ｐゴシック" pitchFamily="-107" charset="-128"/>
              <a:cs typeface="ＭＳ Ｐゴシック" pitchFamily="-107"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t>Default args and mutables</a:t>
            </a:r>
          </a:p>
        </p:txBody>
      </p:sp>
      <p:sp>
        <p:nvSpPr>
          <p:cNvPr id="78851" name="Content Placeholder 2"/>
          <p:cNvSpPr>
            <a:spLocks noGrp="1"/>
          </p:cNvSpPr>
          <p:nvPr>
            <p:ph idx="1"/>
          </p:nvPr>
        </p:nvSpPr>
        <p:spPr/>
        <p:txBody>
          <a:bodyPr/>
          <a:lstStyle/>
          <a:p>
            <a:r>
              <a:rPr lang="en-US"/>
              <a:t>One of the problem with default args occurs with mutables. This is because:</a:t>
            </a:r>
          </a:p>
          <a:p>
            <a:pPr lvl="1"/>
            <a:r>
              <a:rPr lang="en-US"/>
              <a:t>the default value is created once, when the function is defined, and stored in the function name space</a:t>
            </a:r>
          </a:p>
          <a:p>
            <a:pPr lvl="1"/>
            <a:r>
              <a:rPr lang="en-US"/>
              <a:t>a mutable can change that value of that default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57200" y="-76200"/>
            <a:ext cx="8229600" cy="792162"/>
          </a:xfrm>
        </p:spPr>
        <p:txBody>
          <a:bodyPr/>
          <a:lstStyle/>
          <a:p>
            <a:r>
              <a:rPr lang="en-US" dirty="0"/>
              <a:t>weird</a:t>
            </a:r>
          </a:p>
        </p:txBody>
      </p:sp>
      <p:sp>
        <p:nvSpPr>
          <p:cNvPr id="79875" name="Content Placeholder 2"/>
          <p:cNvSpPr>
            <a:spLocks noGrp="1"/>
          </p:cNvSpPr>
          <p:nvPr>
            <p:ph idx="1"/>
          </p:nvPr>
        </p:nvSpPr>
        <p:spPr>
          <a:xfrm>
            <a:off x="533400" y="685800"/>
            <a:ext cx="8534400" cy="5562600"/>
          </a:xfrm>
        </p:spPr>
        <p:txBody>
          <a:bodyPr/>
          <a:lstStyle/>
          <a:p>
            <a:pPr>
              <a:buNone/>
            </a:pPr>
            <a:r>
              <a:rPr lang="en-US" dirty="0">
                <a:solidFill>
                  <a:srgbClr val="660066"/>
                </a:solidFill>
                <a:latin typeface="Courier New"/>
                <a:cs typeface="Courier New"/>
              </a:rPr>
              <a:t>def fn1 (arg1=[], arg2=27):</a:t>
            </a:r>
          </a:p>
          <a:p>
            <a:pPr>
              <a:buNone/>
            </a:pPr>
            <a:r>
              <a:rPr lang="en-US" dirty="0">
                <a:solidFill>
                  <a:srgbClr val="660066"/>
                </a:solidFill>
                <a:latin typeface="Courier New"/>
                <a:cs typeface="Courier New"/>
              </a:rPr>
              <a:t>	arg1.append(arg2)</a:t>
            </a:r>
          </a:p>
          <a:p>
            <a:pPr>
              <a:buNone/>
            </a:pPr>
            <a:r>
              <a:rPr lang="en-US" dirty="0">
                <a:solidFill>
                  <a:srgbClr val="660066"/>
                </a:solidFill>
                <a:latin typeface="Courier New"/>
                <a:cs typeface="Courier New"/>
              </a:rPr>
              <a:t>	return arg1</a:t>
            </a:r>
          </a:p>
          <a:p>
            <a:pPr>
              <a:buNone/>
            </a:pPr>
            <a:endParaRPr lang="en-US" dirty="0">
              <a:solidFill>
                <a:srgbClr val="660066"/>
              </a:solidFill>
              <a:latin typeface="Courier New"/>
              <a:cs typeface="Courier New"/>
            </a:endParaRPr>
          </a:p>
          <a:p>
            <a:pPr>
              <a:buNone/>
            </a:pPr>
            <a:r>
              <a:rPr lang="en-US" dirty="0" err="1">
                <a:solidFill>
                  <a:srgbClr val="660066"/>
                </a:solidFill>
                <a:latin typeface="Courier New"/>
                <a:cs typeface="Courier New"/>
              </a:rPr>
              <a:t>my_list</a:t>
            </a:r>
            <a:r>
              <a:rPr lang="en-US" dirty="0">
                <a:solidFill>
                  <a:srgbClr val="660066"/>
                </a:solidFill>
                <a:latin typeface="Courier New"/>
                <a:cs typeface="Courier New"/>
              </a:rPr>
              <a:t> = [1,2,3]</a:t>
            </a:r>
          </a:p>
          <a:p>
            <a:pPr>
              <a:buNone/>
            </a:pPr>
            <a:r>
              <a:rPr lang="en-US" dirty="0">
                <a:solidFill>
                  <a:srgbClr val="660066"/>
                </a:solidFill>
                <a:latin typeface="Courier New"/>
                <a:cs typeface="Courier New"/>
              </a:rPr>
              <a:t>print(fn1(my_list,4))</a:t>
            </a:r>
            <a:r>
              <a:rPr lang="en-US" dirty="0">
                <a:solidFill>
                  <a:srgbClr val="660066"/>
                </a:solidFill>
              </a:rPr>
              <a:t>	</a:t>
            </a:r>
            <a:r>
              <a:rPr lang="en-US" dirty="0">
                <a:solidFill>
                  <a:srgbClr val="419999"/>
                </a:solidFill>
              </a:rPr>
              <a:t># [1, 2, 3, 4]</a:t>
            </a:r>
          </a:p>
          <a:p>
            <a:pPr>
              <a:buNone/>
            </a:pPr>
            <a:r>
              <a:rPr lang="en-US" dirty="0">
                <a:solidFill>
                  <a:srgbClr val="660066"/>
                </a:solidFill>
                <a:latin typeface="Courier New"/>
                <a:cs typeface="Courier New"/>
              </a:rPr>
              <a:t>print(fn1(</a:t>
            </a:r>
            <a:r>
              <a:rPr lang="en-US" dirty="0" err="1">
                <a:solidFill>
                  <a:srgbClr val="660066"/>
                </a:solidFill>
                <a:latin typeface="Courier New"/>
                <a:cs typeface="Courier New"/>
              </a:rPr>
              <a:t>my_list</a:t>
            </a:r>
            <a:r>
              <a:rPr lang="en-US" dirty="0">
                <a:solidFill>
                  <a:srgbClr val="660066"/>
                </a:solidFill>
                <a:latin typeface="Courier New"/>
                <a:cs typeface="Courier New"/>
              </a:rPr>
              <a:t>))</a:t>
            </a:r>
            <a:r>
              <a:rPr lang="en-US" dirty="0">
                <a:solidFill>
                  <a:srgbClr val="660066"/>
                </a:solidFill>
              </a:rPr>
              <a:t>	</a:t>
            </a:r>
            <a:r>
              <a:rPr lang="en-US" dirty="0">
                <a:solidFill>
                  <a:srgbClr val="419999"/>
                </a:solidFill>
              </a:rPr>
              <a:t># [1, 2, 3, 4, 27]</a:t>
            </a:r>
          </a:p>
          <a:p>
            <a:pPr>
              <a:buNone/>
            </a:pPr>
            <a:r>
              <a:rPr lang="en-US" dirty="0">
                <a:solidFill>
                  <a:srgbClr val="660066"/>
                </a:solidFill>
                <a:latin typeface="Courier New"/>
                <a:cs typeface="Courier New"/>
              </a:rPr>
              <a:t>print(fn1()	)</a:t>
            </a:r>
            <a:r>
              <a:rPr lang="en-US" dirty="0">
                <a:solidFill>
                  <a:srgbClr val="660066"/>
                </a:solidFill>
              </a:rPr>
              <a:t>		</a:t>
            </a:r>
            <a:r>
              <a:rPr lang="en-US" dirty="0">
                <a:solidFill>
                  <a:srgbClr val="419999"/>
                </a:solidFill>
              </a:rPr>
              <a:t># [27]</a:t>
            </a:r>
          </a:p>
          <a:p>
            <a:pPr>
              <a:buNone/>
            </a:pPr>
            <a:r>
              <a:rPr lang="en-US" dirty="0">
                <a:solidFill>
                  <a:srgbClr val="660066"/>
                </a:solidFill>
                <a:latin typeface="Courier New"/>
                <a:cs typeface="Courier New"/>
              </a:rPr>
              <a:t>print(fn1()	)</a:t>
            </a:r>
            <a:r>
              <a:rPr lang="en-US" dirty="0">
                <a:solidFill>
                  <a:srgbClr val="660066"/>
                </a:solidFill>
              </a:rPr>
              <a:t>		</a:t>
            </a:r>
            <a:r>
              <a:rPr lang="en-US" dirty="0">
                <a:solidFill>
                  <a:srgbClr val="419999"/>
                </a:solidFill>
              </a:rPr>
              <a:t># [27, 27]</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1"/>
                  </a:ext>
                </a:extLst>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2"/>
                  </a:ext>
                </a:extLst>
              </a:tr>
            </a:tbl>
          </a:graphicData>
        </a:graphic>
      </p:graphicFrame>
      <p:sp>
        <p:nvSpPr>
          <p:cNvPr id="80914" name="TextBox 18"/>
          <p:cNvSpPr txBox="1">
            <a:spLocks noChangeArrowheads="1"/>
          </p:cNvSpPr>
          <p:nvPr/>
        </p:nvSpPr>
        <p:spPr bwMode="auto">
          <a:xfrm>
            <a:off x="6172200" y="4445000"/>
            <a:ext cx="609600" cy="584200"/>
          </a:xfrm>
          <a:prstGeom prst="rect">
            <a:avLst/>
          </a:prstGeom>
          <a:noFill/>
          <a:ln w="9525">
            <a:solidFill>
              <a:schemeClr val="tx1"/>
            </a:solidFill>
            <a:miter lim="800000"/>
            <a:headEnd/>
            <a:tailEnd/>
          </a:ln>
        </p:spPr>
        <p:txBody>
          <a:bodyPr>
            <a:prstTxWarp prst="textNoShape">
              <a:avLst/>
            </a:prstTxWarp>
            <a:spAutoFit/>
          </a:bodyPr>
          <a:lstStyle/>
          <a:p>
            <a:endParaRPr lang="en-US"/>
          </a:p>
        </p:txBody>
      </p:sp>
      <p:sp>
        <p:nvSpPr>
          <p:cNvPr id="80915"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6"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7"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0918"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arg1 is either assigned to the passed </a:t>
            </a:r>
            <a:r>
              <a:rPr lang="en-US" sz="3200" dirty="0" err="1">
                <a:solidFill>
                  <a:schemeClr val="tx1"/>
                </a:solidFill>
              </a:rPr>
              <a:t>arg</a:t>
            </a:r>
            <a:r>
              <a:rPr lang="en-US" sz="3200" dirty="0">
                <a:solidFill>
                  <a:schemeClr val="tx1"/>
                </a:solidFill>
              </a:rPr>
              <a:t> or to the function default for the </a:t>
            </a:r>
            <a:r>
              <a:rPr lang="en-US" sz="3200" dirty="0" err="1">
                <a:solidFill>
                  <a:schemeClr val="tx1"/>
                </a:solidFill>
              </a:rPr>
              <a:t>arg</a:t>
            </a:r>
            <a:endParaRPr lang="en-US" sz="3200"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1"/>
                  </a:ext>
                </a:extLst>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2"/>
                  </a:ext>
                </a:extLst>
              </a:tr>
            </a:tbl>
          </a:graphicData>
        </a:graphic>
      </p:graphicFrame>
      <p:sp>
        <p:nvSpPr>
          <p:cNvPr id="82962" name="TextBox 18"/>
          <p:cNvSpPr txBox="1">
            <a:spLocks noChangeArrowheads="1"/>
          </p:cNvSpPr>
          <p:nvPr/>
        </p:nvSpPr>
        <p:spPr bwMode="auto">
          <a:xfrm>
            <a:off x="6172200" y="4445000"/>
            <a:ext cx="685800" cy="584200"/>
          </a:xfrm>
          <a:prstGeom prst="rect">
            <a:avLst/>
          </a:prstGeom>
          <a:noFill/>
          <a:ln w="9525">
            <a:solidFill>
              <a:schemeClr val="tx1"/>
            </a:solidFill>
            <a:miter lim="800000"/>
            <a:headEnd/>
            <a:tailEnd/>
          </a:ln>
        </p:spPr>
        <p:txBody>
          <a:bodyPr>
            <a:prstTxWarp prst="textNoShape">
              <a:avLst/>
            </a:prstTxWarp>
            <a:spAutoFit/>
          </a:bodyPr>
          <a:lstStyle/>
          <a:p>
            <a:r>
              <a:rPr lang="en-US"/>
              <a:t>27</a:t>
            </a:r>
          </a:p>
        </p:txBody>
      </p:sp>
      <p:sp>
        <p:nvSpPr>
          <p:cNvPr id="82963"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4"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5"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2966"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Now the function default, a mutable, is updated and will remain so for the next call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3"/>
          <p:cNvSpPr>
            <a:spLocks noGrp="1"/>
          </p:cNvSpPr>
          <p:nvPr>
            <p:ph type="ctrTitle"/>
          </p:nvPr>
        </p:nvSpPr>
        <p:spPr/>
        <p:txBody>
          <a:bodyPr/>
          <a:lstStyle/>
          <a:p>
            <a:r>
              <a:rPr lang="en-US" dirty="0"/>
              <a:t>Functions as objects and </a:t>
            </a:r>
            <a:r>
              <a:rPr lang="en-US" dirty="0" err="1"/>
              <a:t>docstrings</a:t>
            </a:r>
            <a:endParaRPr lang="en-US" dirty="0"/>
          </a:p>
        </p:txBody>
      </p:sp>
      <p:sp>
        <p:nvSpPr>
          <p:cNvPr id="6" name="Subtitle 5"/>
          <p:cNvSpPr>
            <a:spLocks noGrp="1"/>
          </p:cNvSpPr>
          <p:nvPr>
            <p:ph type="subTitle" idx="1"/>
          </p:nvPr>
        </p:nvSpPr>
        <p:spPr/>
        <p:txBody>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namespace (</a:t>
            </a:r>
            <a:r>
              <a:rPr lang="en-US" dirty="0" err="1">
                <a:solidFill>
                  <a:srgbClr val="FF0000"/>
                </a:solidFill>
              </a:rPr>
              <a:t>nafnasvið</a:t>
            </a:r>
            <a:r>
              <a:rPr lang="en-US" dirty="0"/>
              <a:t>)</a:t>
            </a:r>
          </a:p>
        </p:txBody>
      </p:sp>
      <p:sp>
        <p:nvSpPr>
          <p:cNvPr id="3" name="Content Placeholder 2"/>
          <p:cNvSpPr>
            <a:spLocks noGrp="1"/>
          </p:cNvSpPr>
          <p:nvPr>
            <p:ph idx="1"/>
          </p:nvPr>
        </p:nvSpPr>
        <p:spPr/>
        <p:txBody>
          <a:bodyPr/>
          <a:lstStyle/>
          <a:p>
            <a:r>
              <a:rPr lang="en-US" dirty="0"/>
              <a:t>For Python, there are potentially multiple namespaces that could be used to determine the object associated with a variable. </a:t>
            </a:r>
          </a:p>
          <a:p>
            <a:r>
              <a:rPr lang="en-US" dirty="0"/>
              <a:t>Remember, namespace is an association of name and objects</a:t>
            </a:r>
          </a:p>
          <a:p>
            <a:r>
              <a:rPr lang="en-US" dirty="0"/>
              <a:t>We will begin by looking at functions.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are objects too!</a:t>
            </a:r>
            <a:br>
              <a:rPr lang="en-US" dirty="0"/>
            </a:br>
            <a:r>
              <a:rPr lang="en-US" dirty="0" err="1">
                <a:solidFill>
                  <a:srgbClr val="FF0000"/>
                </a:solidFill>
              </a:rPr>
              <a:t>Föll</a:t>
            </a:r>
            <a:r>
              <a:rPr lang="en-US" dirty="0">
                <a:solidFill>
                  <a:srgbClr val="FF0000"/>
                </a:solidFill>
              </a:rPr>
              <a:t> </a:t>
            </a:r>
            <a:r>
              <a:rPr lang="en-US" dirty="0" err="1">
                <a:solidFill>
                  <a:srgbClr val="FF0000"/>
                </a:solidFill>
              </a:rPr>
              <a:t>eru</a:t>
            </a:r>
            <a:r>
              <a:rPr lang="en-US" dirty="0">
                <a:solidFill>
                  <a:srgbClr val="FF0000"/>
                </a:solidFill>
              </a:rPr>
              <a:t> </a:t>
            </a:r>
            <a:r>
              <a:rPr lang="en-US" dirty="0" err="1">
                <a:solidFill>
                  <a:srgbClr val="FF0000"/>
                </a:solidFill>
              </a:rPr>
              <a:t>hlutir</a:t>
            </a:r>
            <a:endParaRPr lang="en-US" dirty="0">
              <a:solidFill>
                <a:srgbClr val="FF0000"/>
              </a:solidFill>
            </a:endParaRPr>
          </a:p>
        </p:txBody>
      </p:sp>
      <p:sp>
        <p:nvSpPr>
          <p:cNvPr id="3" name="Content Placeholder 2"/>
          <p:cNvSpPr>
            <a:spLocks noGrp="1"/>
          </p:cNvSpPr>
          <p:nvPr>
            <p:ph idx="1"/>
          </p:nvPr>
        </p:nvSpPr>
        <p:spPr/>
        <p:txBody>
          <a:bodyPr/>
          <a:lstStyle/>
          <a:p>
            <a:r>
              <a:rPr lang="en-US" dirty="0"/>
              <a:t>Functions are objects, just like anything else in Python.</a:t>
            </a:r>
          </a:p>
          <a:p>
            <a:r>
              <a:rPr lang="en-US" dirty="0"/>
              <a:t>As such, they have attributes:</a:t>
            </a:r>
          </a:p>
          <a:p>
            <a:pPr marL="457200" lvl="1" indent="0">
              <a:buNone/>
            </a:pPr>
            <a:r>
              <a:rPr lang="en-US" dirty="0">
                <a:latin typeface="Monaco"/>
                <a:cs typeface="Monaco"/>
              </a:rPr>
              <a:t>__name__ : function name</a:t>
            </a:r>
          </a:p>
          <a:p>
            <a:pPr marL="457200" lvl="1" indent="0">
              <a:buNone/>
            </a:pPr>
            <a:r>
              <a:rPr lang="en-US" dirty="0">
                <a:latin typeface="Monaco"/>
                <a:cs typeface="Monaco"/>
              </a:rPr>
              <a:t>__</a:t>
            </a:r>
            <a:r>
              <a:rPr lang="en-US" dirty="0" err="1">
                <a:latin typeface="Monaco"/>
                <a:cs typeface="Monaco"/>
              </a:rPr>
              <a:t>str</a:t>
            </a:r>
            <a:r>
              <a:rPr lang="en-US" dirty="0">
                <a:latin typeface="Monaco"/>
                <a:cs typeface="Monaco"/>
              </a:rPr>
              <a:t>__ : string function</a:t>
            </a:r>
          </a:p>
          <a:p>
            <a:pPr marL="457200" lvl="1" indent="0">
              <a:buNone/>
            </a:pPr>
            <a:r>
              <a:rPr lang="en-US" dirty="0">
                <a:latin typeface="Monaco"/>
                <a:cs typeface="Monaco"/>
              </a:rPr>
              <a:t>__</a:t>
            </a:r>
            <a:r>
              <a:rPr lang="en-US" dirty="0" err="1">
                <a:latin typeface="Monaco"/>
                <a:cs typeface="Monaco"/>
              </a:rPr>
              <a:t>dict</a:t>
            </a:r>
            <a:r>
              <a:rPr lang="en-US" dirty="0">
                <a:latin typeface="Monaco"/>
                <a:cs typeface="Monaco"/>
              </a:rPr>
              <a:t>__ : function namespace</a:t>
            </a:r>
          </a:p>
          <a:p>
            <a:pPr marL="457200" lvl="1" indent="0">
              <a:buNone/>
            </a:pPr>
            <a:r>
              <a:rPr lang="en-US" dirty="0">
                <a:latin typeface="Monaco"/>
                <a:cs typeface="Monaco"/>
              </a:rPr>
              <a:t>__doc__ : </a:t>
            </a:r>
            <a:r>
              <a:rPr lang="en-US" dirty="0" err="1">
                <a:latin typeface="Monaco"/>
                <a:cs typeface="Monaco"/>
              </a:rPr>
              <a:t>docstring</a:t>
            </a:r>
            <a:endParaRPr lang="en-US" dirty="0">
              <a:latin typeface="Monaco"/>
              <a:cs typeface="Monac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annotations</a:t>
            </a:r>
            <a:br>
              <a:rPr lang="en-US" dirty="0"/>
            </a:br>
            <a:r>
              <a:rPr lang="en-US" dirty="0" err="1">
                <a:solidFill>
                  <a:srgbClr val="FF0000"/>
                </a:solidFill>
              </a:rPr>
              <a:t>fallaskýringar</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You can associate strings of information, ignored by Python, with a parameter</a:t>
            </a:r>
          </a:p>
          <a:p>
            <a:r>
              <a:rPr lang="en-US" dirty="0"/>
              <a:t>to be used by the reader or user the colon ":" indicates the parameter annotation</a:t>
            </a:r>
          </a:p>
          <a:p>
            <a:r>
              <a:rPr lang="en-US" dirty="0"/>
              <a:t>the "-&gt;" the annotation is associated with the return value</a:t>
            </a:r>
          </a:p>
          <a:p>
            <a:r>
              <a:rPr lang="en-US" dirty="0"/>
              <a:t>stored in dictionary </a:t>
            </a:r>
            <a:r>
              <a:rPr lang="en-US" dirty="0">
                <a:solidFill>
                  <a:srgbClr val="000090"/>
                </a:solidFill>
                <a:latin typeface="Monaco"/>
                <a:cs typeface="Monaco"/>
              </a:rPr>
              <a:t>name_</a:t>
            </a:r>
            <a:r>
              <a:rPr lang="en-US" dirty="0" err="1">
                <a:solidFill>
                  <a:srgbClr val="000090"/>
                </a:solidFill>
                <a:latin typeface="Monaco"/>
                <a:cs typeface="Monaco"/>
              </a:rPr>
              <a:t>fn</a:t>
            </a:r>
            <a:r>
              <a:rPr lang="en-US" dirty="0">
                <a:solidFill>
                  <a:srgbClr val="000090"/>
                </a:solidFill>
                <a:latin typeface="Monaco"/>
                <a:cs typeface="Monaco"/>
              </a:rPr>
              <a:t>.__annotations__</a:t>
            </a:r>
          </a:p>
          <a:p>
            <a:endParaRPr lang="en-US" dirty="0"/>
          </a:p>
        </p:txBody>
      </p:sp>
    </p:spTree>
    <p:extLst>
      <p:ext uri="{BB962C8B-B14F-4D97-AF65-F5344CB8AC3E}">
        <p14:creationId xmlns:p14="http://schemas.microsoft.com/office/powerpoint/2010/main" val="12268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228600" y="609600"/>
            <a:ext cx="7591598" cy="2971800"/>
          </a:xfrm>
          <a:prstGeom prst="rect">
            <a:avLst/>
          </a:prstGeom>
        </p:spPr>
      </p:pic>
      <p:pic>
        <p:nvPicPr>
          <p:cNvPr id="6" name="Picture 5"/>
          <p:cNvPicPr>
            <a:picLocks noChangeAspect="1"/>
          </p:cNvPicPr>
          <p:nvPr/>
        </p:nvPicPr>
        <p:blipFill>
          <a:blip r:embed="rId3"/>
          <a:stretch>
            <a:fillRect/>
          </a:stretch>
        </p:blipFill>
        <p:spPr>
          <a:xfrm>
            <a:off x="228600" y="3962400"/>
            <a:ext cx="8616950" cy="1752600"/>
          </a:xfrm>
          <a:prstGeom prst="rect">
            <a:avLst/>
          </a:prstGeom>
        </p:spPr>
      </p:pic>
    </p:spTree>
    <p:extLst>
      <p:ext uri="{BB962C8B-B14F-4D97-AF65-F5344CB8AC3E}">
        <p14:creationId xmlns:p14="http://schemas.microsoft.com/office/powerpoint/2010/main" val="4233625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Docstring</a:t>
            </a:r>
          </a:p>
        </p:txBody>
      </p:sp>
      <p:sp>
        <p:nvSpPr>
          <p:cNvPr id="86020" name="Rectangle 3"/>
          <p:cNvSpPr>
            <a:spLocks noGrp="1" noChangeArrowheads="1"/>
          </p:cNvSpPr>
          <p:nvPr>
            <p:ph idx="1"/>
          </p:nvPr>
        </p:nvSpPr>
        <p:spPr/>
        <p:txBody>
          <a:bodyPr/>
          <a:lstStyle/>
          <a:p>
            <a:r>
              <a:rPr lang="en-US" dirty="0"/>
              <a:t>If the first item after the </a:t>
            </a:r>
            <a:r>
              <a:rPr lang="en-US" dirty="0" err="1"/>
              <a:t>def</a:t>
            </a:r>
            <a:r>
              <a:rPr lang="en-US" dirty="0"/>
              <a:t> is a string, then that string is specially stored as the </a:t>
            </a:r>
            <a:r>
              <a:rPr lang="en-US" dirty="0" err="1"/>
              <a:t>docstring</a:t>
            </a:r>
            <a:r>
              <a:rPr lang="en-US" dirty="0"/>
              <a:t> of the function</a:t>
            </a:r>
          </a:p>
          <a:p>
            <a:r>
              <a:rPr lang="en-US" dirty="0"/>
              <a:t>This string describes the function and is what is shown if you do a help on a function</a:t>
            </a:r>
          </a:p>
          <a:p>
            <a:r>
              <a:rPr lang="en-US" dirty="0"/>
              <a:t>Usually triple quoted since it is </a:t>
            </a:r>
            <a:r>
              <a:rPr lang="en-US" dirty="0" err="1"/>
              <a:t>multilined</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t>Can ask for docstring</a:t>
            </a:r>
          </a:p>
        </p:txBody>
      </p:sp>
      <p:sp>
        <p:nvSpPr>
          <p:cNvPr id="89091" name="Content Placeholder 2"/>
          <p:cNvSpPr>
            <a:spLocks noGrp="1"/>
          </p:cNvSpPr>
          <p:nvPr>
            <p:ph idx="1"/>
          </p:nvPr>
        </p:nvSpPr>
        <p:spPr/>
        <p:txBody>
          <a:bodyPr/>
          <a:lstStyle/>
          <a:p>
            <a:r>
              <a:rPr lang="en-US" dirty="0"/>
              <a:t>Every object (function, whatever) can have a </a:t>
            </a:r>
            <a:r>
              <a:rPr lang="en-US" dirty="0" err="1"/>
              <a:t>docstring</a:t>
            </a:r>
            <a:r>
              <a:rPr lang="en-US" dirty="0"/>
              <a:t>. It is stored as an attribute of the function (the </a:t>
            </a:r>
            <a:r>
              <a:rPr lang="en-US" sz="2800" dirty="0">
                <a:solidFill>
                  <a:srgbClr val="660066"/>
                </a:solidFill>
                <a:latin typeface="Monaco"/>
                <a:cs typeface="Monaco"/>
              </a:rPr>
              <a:t>__doc__ </a:t>
            </a:r>
            <a:r>
              <a:rPr lang="en-US" dirty="0"/>
              <a:t>attribute)</a:t>
            </a:r>
          </a:p>
          <a:p>
            <a:r>
              <a:rPr lang="en-US" sz="2800" dirty="0" err="1">
                <a:solidFill>
                  <a:srgbClr val="660066"/>
                </a:solidFill>
                <a:latin typeface="Monaco"/>
                <a:cs typeface="Monaco"/>
              </a:rPr>
              <a:t>listMean.__doc</a:t>
            </a:r>
            <a:r>
              <a:rPr lang="en-US" sz="2800" dirty="0">
                <a:solidFill>
                  <a:srgbClr val="660066"/>
                </a:solidFill>
                <a:latin typeface="Monaco"/>
                <a:cs typeface="Monaco"/>
              </a:rPr>
              <a:t>__</a:t>
            </a:r>
          </a:p>
          <a:p>
            <a:pPr marL="457200" lvl="1" indent="0">
              <a:buNone/>
            </a:pPr>
            <a:r>
              <a:rPr lang="en-US" sz="2400" dirty="0">
                <a:solidFill>
                  <a:srgbClr val="660066"/>
                </a:solidFill>
                <a:latin typeface="Monaco"/>
                <a:cs typeface="Monaco"/>
              </a:rPr>
              <a:t>'Takes a list of integers, returns the average of the list.'</a:t>
            </a:r>
            <a:endParaRPr lang="en-US" dirty="0"/>
          </a:p>
          <a:p>
            <a:r>
              <a:rPr lang="en-US" dirty="0">
                <a:latin typeface="+mj-lt"/>
                <a:cs typeface="Monaco"/>
              </a:rPr>
              <a:t>Other programs can use the </a:t>
            </a:r>
            <a:r>
              <a:rPr lang="en-US" dirty="0" err="1">
                <a:latin typeface="+mj-lt"/>
                <a:cs typeface="Monaco"/>
              </a:rPr>
              <a:t>docstring</a:t>
            </a:r>
            <a:r>
              <a:rPr lang="en-US" dirty="0">
                <a:latin typeface="+mj-lt"/>
                <a:cs typeface="Monaco"/>
              </a:rPr>
              <a:t> to report to the user (for example, </a:t>
            </a:r>
            <a:r>
              <a:rPr lang="en-US" dirty="0" err="1">
                <a:latin typeface="+mj-lt"/>
                <a:cs typeface="Monaco"/>
              </a:rPr>
              <a:t>Spyder</a:t>
            </a:r>
            <a:r>
              <a:rPr lang="en-US" dirty="0">
                <a:latin typeface="+mj-lt"/>
                <a:cs typeface="Monaco"/>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final grade</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 following code shows how you can read in a file of grades. Each line of the file contains five comma-separated fields:</a:t>
            </a:r>
          </a:p>
          <a:p>
            <a:pPr fontAlgn="auto">
              <a:spcBef>
                <a:spcPts val="0"/>
              </a:spcBef>
              <a:spcAft>
                <a:spcPts val="0"/>
              </a:spcAft>
            </a:pPr>
            <a:r>
              <a:rPr lang="en-US" dirty="0"/>
              <a:t>last name</a:t>
            </a:r>
          </a:p>
          <a:p>
            <a:pPr fontAlgn="auto">
              <a:spcBef>
                <a:spcPts val="0"/>
              </a:spcBef>
              <a:spcAft>
                <a:spcPts val="0"/>
              </a:spcAft>
            </a:pPr>
            <a:r>
              <a:rPr lang="en-US" dirty="0"/>
              <a:t>first name </a:t>
            </a:r>
          </a:p>
          <a:p>
            <a:pPr fontAlgn="auto">
              <a:spcBef>
                <a:spcPts val="0"/>
              </a:spcBef>
              <a:spcAft>
                <a:spcPts val="0"/>
              </a:spcAft>
            </a:pPr>
            <a:r>
              <a:rPr lang="en-US" dirty="0"/>
              <a:t>exam1, exam2, </a:t>
            </a:r>
            <a:r>
              <a:rPr lang="en-US" dirty="0" err="1"/>
              <a:t>final_exam</a:t>
            </a:r>
            <a:endParaRPr lang="en-US" dirty="0"/>
          </a:p>
          <a:p>
            <a:pPr marL="0" indent="0" fontAlgn="auto">
              <a:spcBef>
                <a:spcPts val="0"/>
              </a:spcBef>
              <a:spcAft>
                <a:spcPts val="0"/>
              </a:spcAft>
              <a:buNone/>
            </a:pPr>
            <a:endParaRPr lang="en-US" dirty="0"/>
          </a:p>
          <a:p>
            <a:pPr marL="0" indent="0" fontAlgn="auto">
              <a:spcBef>
                <a:spcPts val="0"/>
              </a:spcBef>
              <a:spcAft>
                <a:spcPts val="0"/>
              </a:spcAft>
              <a:buNone/>
            </a:pPr>
            <a:r>
              <a:rPr lang="en-US" dirty="0"/>
              <a:t>print name and final grade</a:t>
            </a:r>
          </a:p>
          <a:p>
            <a:pPr fontAlgn="auto">
              <a:spcBef>
                <a:spcPts val="0"/>
              </a:spcBef>
              <a:spcAft>
                <a:spcPts val="0"/>
              </a:spcAft>
            </a:pPr>
            <a:endParaRPr lang="en-US" dirty="0"/>
          </a:p>
        </p:txBody>
      </p:sp>
    </p:spTree>
    <p:extLst>
      <p:ext uri="{BB962C8B-B14F-4D97-AF65-F5344CB8AC3E}">
        <p14:creationId xmlns:p14="http://schemas.microsoft.com/office/powerpoint/2010/main" val="955423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8.2</a:t>
            </a:r>
          </a:p>
          <a:p>
            <a:r>
              <a:rPr lang="en-US" dirty="0"/>
              <a:t>Weighted Grade Function</a:t>
            </a:r>
          </a:p>
        </p:txBody>
      </p:sp>
    </p:spTree>
    <p:extLst>
      <p:ext uri="{BB962C8B-B14F-4D97-AF65-F5344CB8AC3E}">
        <p14:creationId xmlns:p14="http://schemas.microsoft.com/office/powerpoint/2010/main" val="33102917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stretch>
            <a:fillRect/>
          </a:stretch>
        </p:blipFill>
        <p:spPr>
          <a:xfrm>
            <a:off x="151598" y="1981200"/>
            <a:ext cx="8840804" cy="251460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8.3</a:t>
            </a:r>
          </a:p>
          <a:p>
            <a:r>
              <a:rPr lang="en-US" dirty="0" err="1"/>
              <a:t>parse_line</a:t>
            </a:r>
            <a:endParaRPr lang="en-US" dirty="0"/>
          </a:p>
        </p:txBody>
      </p:sp>
    </p:spTree>
    <p:extLst>
      <p:ext uri="{BB962C8B-B14F-4D97-AF65-F5344CB8AC3E}">
        <p14:creationId xmlns:p14="http://schemas.microsoft.com/office/powerpoint/2010/main" val="852041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0" y="762000"/>
            <a:ext cx="9145452" cy="28623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latin typeface="Courier New" charset="0"/>
                <a:ea typeface="Courier New" charset="0"/>
                <a:cs typeface="Courier New" charset="0"/>
              </a:rPr>
              <a:t>def</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parse_line</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line_str</a:t>
            </a:r>
            <a:r>
              <a:rPr lang="en-US" dirty="0">
                <a:latin typeface="Courier New" charset="0"/>
                <a:ea typeface="Courier New" charset="0"/>
                <a:cs typeface="Courier New" charset="0"/>
              </a:rPr>
              <a:t>):</a:t>
            </a:r>
          </a:p>
          <a:p>
            <a:r>
              <a:rPr lang="en-US" dirty="0">
                <a:latin typeface="Courier New" charset="0"/>
                <a:ea typeface="Courier New" charset="0"/>
                <a:cs typeface="Courier New" charset="0"/>
              </a:rPr>
              <a:t>    ''' </a:t>
            </a:r>
            <a:r>
              <a:rPr lang="en-US" i="1" dirty="0">
                <a:solidFill>
                  <a:srgbClr val="92D050"/>
                </a:solidFill>
                <a:latin typeface="Courier New" charset="0"/>
                <a:ea typeface="Courier New" charset="0"/>
                <a:cs typeface="Courier New" charset="0"/>
              </a:rPr>
              <a:t>Expects a line of form last, first, exam1, exam2, final.</a:t>
            </a:r>
          </a:p>
          <a:p>
            <a:r>
              <a:rPr lang="en-US" i="1" dirty="0">
                <a:solidFill>
                  <a:srgbClr val="92D050"/>
                </a:solidFill>
                <a:latin typeface="Courier New" charset="0"/>
                <a:ea typeface="Courier New" charset="0"/>
                <a:cs typeface="Courier New" charset="0"/>
              </a:rPr>
              <a:t>    returns a tuple containing </a:t>
            </a:r>
            <a:r>
              <a:rPr lang="en-US" i="1" dirty="0" err="1">
                <a:solidFill>
                  <a:srgbClr val="92D050"/>
                </a:solidFill>
                <a:latin typeface="Courier New" charset="0"/>
                <a:ea typeface="Courier New" charset="0"/>
                <a:cs typeface="Courier New" charset="0"/>
              </a:rPr>
              <a:t>first+last</a:t>
            </a:r>
            <a:r>
              <a:rPr lang="en-US" i="1" dirty="0">
                <a:solidFill>
                  <a:srgbClr val="92D050"/>
                </a:solidFill>
                <a:latin typeface="Courier New" charset="0"/>
                <a:ea typeface="Courier New" charset="0"/>
                <a:cs typeface="Courier New" charset="0"/>
              </a:rPr>
              <a:t> and list of scores. </a:t>
            </a:r>
            <a:r>
              <a:rPr lang="en-US" dirty="0">
                <a:latin typeface="Courier New" charset="0"/>
                <a:ea typeface="Courier New" charset="0"/>
                <a:cs typeface="Courier New" charset="0"/>
              </a:rPr>
              <a:t>'''</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line_str.strip</a:t>
            </a:r>
            <a:r>
              <a:rPr lang="en-US" dirty="0">
                <a:latin typeface="Courier New" charset="0"/>
                <a:ea typeface="Courier New" charset="0"/>
                <a:cs typeface="Courier New" charset="0"/>
              </a:rPr>
              <a:t>().split(',')</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name_str</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[1] + ' ' +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[0]</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score_list</a:t>
            </a:r>
            <a:r>
              <a:rPr lang="en-US" dirty="0">
                <a:latin typeface="Courier New" charset="0"/>
                <a:ea typeface="Courier New" charset="0"/>
                <a:cs typeface="Courier New" charset="0"/>
              </a:rPr>
              <a:t> = []</a:t>
            </a:r>
          </a:p>
          <a:p>
            <a:r>
              <a:rPr lang="en-US" dirty="0">
                <a:latin typeface="Courier New" charset="0"/>
                <a:ea typeface="Courier New" charset="0"/>
                <a:cs typeface="Courier New" charset="0"/>
              </a:rPr>
              <a:t>    </a:t>
            </a:r>
            <a:r>
              <a:rPr lang="en-US" i="1" dirty="0">
                <a:solidFill>
                  <a:srgbClr val="92D050"/>
                </a:solidFill>
                <a:latin typeface="Courier New" charset="0"/>
                <a:ea typeface="Courier New" charset="0"/>
                <a:cs typeface="Courier New" charset="0"/>
              </a:rPr>
              <a:t># gather the scores, now strings, as a list of </a:t>
            </a:r>
            <a:r>
              <a:rPr lang="en-US" i="1" dirty="0" err="1">
                <a:solidFill>
                  <a:srgbClr val="92D050"/>
                </a:solidFill>
                <a:latin typeface="Courier New" charset="0"/>
                <a:ea typeface="Courier New" charset="0"/>
                <a:cs typeface="Courier New" charset="0"/>
              </a:rPr>
              <a:t>ints</a:t>
            </a:r>
            <a:endParaRPr lang="en-US" i="1" dirty="0">
              <a:solidFill>
                <a:srgbClr val="92D050"/>
              </a:solidFill>
              <a:latin typeface="Courier New" charset="0"/>
              <a:ea typeface="Courier New" charset="0"/>
              <a:cs typeface="Courier New" charset="0"/>
            </a:endParaRP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for</a:t>
            </a:r>
            <a:r>
              <a:rPr lang="en-US" dirty="0">
                <a:latin typeface="Courier New" charset="0"/>
                <a:ea typeface="Courier New" charset="0"/>
                <a:cs typeface="Courier New" charset="0"/>
              </a:rPr>
              <a:t> element </a:t>
            </a:r>
            <a:r>
              <a:rPr lang="en-US" b="1" dirty="0">
                <a:latin typeface="Courier New" charset="0"/>
                <a:ea typeface="Courier New" charset="0"/>
                <a:cs typeface="Courier New" charset="0"/>
              </a:rPr>
              <a:t>in</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[2:]:</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score_list.append</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int</a:t>
            </a:r>
            <a:r>
              <a:rPr lang="en-US" dirty="0">
                <a:latin typeface="Courier New" charset="0"/>
                <a:ea typeface="Courier New" charset="0"/>
                <a:cs typeface="Courier New" charset="0"/>
              </a:rPr>
              <a:t>(element))</a:t>
            </a: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return</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name_str,score_list</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50425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function’s namespace	</a:t>
            </a:r>
          </a:p>
        </p:txBody>
      </p:sp>
      <p:sp>
        <p:nvSpPr>
          <p:cNvPr id="3" name="Content Placeholder 2"/>
          <p:cNvSpPr>
            <a:spLocks noGrp="1"/>
          </p:cNvSpPr>
          <p:nvPr>
            <p:ph idx="1"/>
          </p:nvPr>
        </p:nvSpPr>
        <p:spPr/>
        <p:txBody>
          <a:bodyPr/>
          <a:lstStyle/>
          <a:p>
            <a:r>
              <a:rPr lang="en-US" dirty="0"/>
              <a:t>Each function maintains a namespace for names defined </a:t>
            </a:r>
            <a:r>
              <a:rPr lang="en-US" b="1" i="1" dirty="0"/>
              <a:t>locally within the function</a:t>
            </a:r>
            <a:r>
              <a:rPr lang="en-US" dirty="0"/>
              <a:t>. </a:t>
            </a:r>
          </a:p>
          <a:p>
            <a:r>
              <a:rPr lang="en-US" dirty="0"/>
              <a:t>Locally means one of two things:</a:t>
            </a:r>
          </a:p>
          <a:p>
            <a:pPr lvl="1"/>
            <a:r>
              <a:rPr lang="en-US" dirty="0"/>
              <a:t>a name assigned within the function</a:t>
            </a:r>
          </a:p>
          <a:p>
            <a:pPr lvl="1"/>
            <a:r>
              <a:rPr lang="en-US" dirty="0"/>
              <a:t>an argument received by invocation of the function</a:t>
            </a:r>
          </a:p>
          <a:p>
            <a:pPr lvl="1"/>
            <a:endParaRPr lang="en-US" dirty="0"/>
          </a:p>
          <a:p>
            <a:pPr lvl="1"/>
            <a:r>
              <a:rPr lang="en-US" dirty="0"/>
              <a:t>(local = </a:t>
            </a:r>
            <a:r>
              <a:rPr lang="en-US" dirty="0" err="1">
                <a:solidFill>
                  <a:srgbClr val="FF0000"/>
                </a:solidFill>
              </a:rPr>
              <a:t>staðvær</a:t>
            </a:r>
            <a:r>
              <a:rPr lang="en-US" dirty="0"/>
              <a:t>)</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8.4</a:t>
            </a:r>
          </a:p>
          <a:p>
            <a:r>
              <a:rPr lang="en-US" dirty="0"/>
              <a:t>main</a:t>
            </a:r>
          </a:p>
        </p:txBody>
      </p:sp>
    </p:spTree>
    <p:extLst>
      <p:ext uri="{BB962C8B-B14F-4D97-AF65-F5344CB8AC3E}">
        <p14:creationId xmlns:p14="http://schemas.microsoft.com/office/powerpoint/2010/main" val="1867834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136406" y="685800"/>
            <a:ext cx="9007594" cy="3139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latin typeface="Courier New" charset="0"/>
                <a:ea typeface="Courier New" charset="0"/>
                <a:cs typeface="Courier New" charset="0"/>
              </a:rPr>
              <a:t>def</a:t>
            </a:r>
            <a:r>
              <a:rPr lang="en-US" dirty="0">
                <a:latin typeface="Courier New" charset="0"/>
                <a:ea typeface="Courier New" charset="0"/>
                <a:cs typeface="Courier New" charset="0"/>
              </a:rPr>
              <a:t> main ():</a:t>
            </a:r>
          </a:p>
          <a:p>
            <a:r>
              <a:rPr lang="en-US" dirty="0">
                <a:latin typeface="Courier New" charset="0"/>
                <a:ea typeface="Courier New" charset="0"/>
                <a:cs typeface="Courier New" charset="0"/>
              </a:rPr>
              <a:t>    ''' </a:t>
            </a:r>
            <a:r>
              <a:rPr lang="en-US" i="1" dirty="0">
                <a:solidFill>
                  <a:srgbClr val="92D050"/>
                </a:solidFill>
                <a:latin typeface="Courier New" charset="0"/>
                <a:ea typeface="Courier New" charset="0"/>
                <a:cs typeface="Courier New" charset="0"/>
              </a:rPr>
              <a:t>Get a </a:t>
            </a:r>
            <a:r>
              <a:rPr lang="en-US" i="1" dirty="0" err="1">
                <a:solidFill>
                  <a:srgbClr val="92D050"/>
                </a:solidFill>
                <a:latin typeface="Courier New" charset="0"/>
                <a:ea typeface="Courier New" charset="0"/>
                <a:cs typeface="Courier New" charset="0"/>
              </a:rPr>
              <a:t>line_str</a:t>
            </a:r>
            <a:r>
              <a:rPr lang="en-US" i="1" dirty="0">
                <a:solidFill>
                  <a:srgbClr val="92D050"/>
                </a:solidFill>
                <a:latin typeface="Courier New" charset="0"/>
                <a:ea typeface="Courier New" charset="0"/>
                <a:cs typeface="Courier New" charset="0"/>
              </a:rPr>
              <a:t> from the file, </a:t>
            </a:r>
          </a:p>
          <a:p>
            <a:r>
              <a:rPr lang="en-US" i="1" dirty="0">
                <a:solidFill>
                  <a:srgbClr val="92D050"/>
                </a:solidFill>
                <a:latin typeface="Courier New" charset="0"/>
                <a:ea typeface="Courier New" charset="0"/>
                <a:cs typeface="Courier New" charset="0"/>
              </a:rPr>
              <a:t>       print the final grade nicely. </a:t>
            </a:r>
            <a:r>
              <a:rPr lang="en-US" dirty="0">
                <a:latin typeface="Courier New" charset="0"/>
                <a:ea typeface="Courier New" charset="0"/>
                <a:cs typeface="Courier New" charset="0"/>
              </a:rPr>
              <a:t>'''</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file_name</a:t>
            </a:r>
            <a:r>
              <a:rPr lang="en-US" dirty="0">
                <a:latin typeface="Courier New" charset="0"/>
                <a:ea typeface="Courier New" charset="0"/>
                <a:cs typeface="Courier New" charset="0"/>
              </a:rPr>
              <a:t> = input('</a:t>
            </a:r>
            <a:r>
              <a:rPr lang="en-US" i="1" dirty="0">
                <a:latin typeface="Courier New" charset="0"/>
                <a:ea typeface="Courier New" charset="0"/>
                <a:cs typeface="Courier New" charset="0"/>
              </a:rPr>
              <a:t>Open what file:</a:t>
            </a:r>
            <a:r>
              <a:rPr lang="en-US" dirty="0">
                <a:latin typeface="Courier New" charset="0"/>
                <a:ea typeface="Courier New" charset="0"/>
                <a:cs typeface="Courier New" charset="0"/>
              </a:rPr>
              <a:t>')</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grade_file</a:t>
            </a:r>
            <a:r>
              <a:rPr lang="en-US" dirty="0">
                <a:latin typeface="Courier New" charset="0"/>
                <a:ea typeface="Courier New" charset="0"/>
                <a:cs typeface="Courier New" charset="0"/>
              </a:rPr>
              <a:t> = open(</a:t>
            </a:r>
            <a:r>
              <a:rPr lang="en-US" dirty="0" err="1">
                <a:latin typeface="Courier New" charset="0"/>
                <a:ea typeface="Courier New" charset="0"/>
                <a:cs typeface="Courier New" charset="0"/>
              </a:rPr>
              <a:t>file_name</a:t>
            </a:r>
            <a:r>
              <a:rPr lang="en-US" dirty="0">
                <a:latin typeface="Courier New" charset="0"/>
                <a:ea typeface="Courier New" charset="0"/>
                <a:cs typeface="Courier New" charset="0"/>
              </a:rPr>
              <a:t>, 'r')</a:t>
            </a: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print</a:t>
            </a:r>
            <a:r>
              <a:rPr lang="en-US" dirty="0">
                <a:latin typeface="Courier New" charset="0"/>
                <a:ea typeface="Courier New" charset="0"/>
                <a:cs typeface="Courier New" charset="0"/>
              </a:rPr>
              <a:t>('{:&gt;13s}  {:&gt;15s}'.format(</a:t>
            </a:r>
            <a:r>
              <a:rPr lang="en-US" i="1" dirty="0">
                <a:latin typeface="Courier New" charset="0"/>
                <a:ea typeface="Courier New" charset="0"/>
                <a:cs typeface="Courier New" charset="0"/>
              </a:rPr>
              <a:t>'</a:t>
            </a:r>
            <a:r>
              <a:rPr lang="en-US" i="1" dirty="0" err="1">
                <a:latin typeface="Courier New" charset="0"/>
                <a:ea typeface="Courier New" charset="0"/>
                <a:cs typeface="Courier New" charset="0"/>
              </a:rPr>
              <a:t>Name</a:t>
            </a:r>
            <a:r>
              <a:rPr lang="en-US" dirty="0" err="1">
                <a:latin typeface="Courier New" charset="0"/>
                <a:ea typeface="Courier New" charset="0"/>
                <a:cs typeface="Courier New" charset="0"/>
              </a:rPr>
              <a:t>',</a:t>
            </a:r>
            <a:r>
              <a:rPr lang="en-US" i="1" dirty="0" err="1">
                <a:latin typeface="Courier New" charset="0"/>
                <a:ea typeface="Courier New" charset="0"/>
                <a:cs typeface="Courier New" charset="0"/>
              </a:rPr>
              <a:t>'Grade</a:t>
            </a:r>
            <a:r>
              <a:rPr lang="en-US"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print</a:t>
            </a:r>
            <a:r>
              <a:rPr lang="ro-RO" dirty="0">
                <a:latin typeface="Courier New" charset="0"/>
                <a:ea typeface="Courier New" charset="0"/>
                <a:cs typeface="Courier New" charset="0"/>
              </a:rPr>
              <a:t>('-'*30)</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for</a:t>
            </a:r>
            <a:r>
              <a:rPr lang="ro-RO" dirty="0">
                <a:latin typeface="Courier New" charset="0"/>
                <a:ea typeface="Courier New" charset="0"/>
                <a:cs typeface="Courier New" charset="0"/>
              </a:rPr>
              <a:t> </a:t>
            </a:r>
            <a:r>
              <a:rPr lang="ro-RO" dirty="0" err="1">
                <a:latin typeface="Courier New" charset="0"/>
                <a:ea typeface="Courier New" charset="0"/>
                <a:cs typeface="Courier New" charset="0"/>
              </a:rPr>
              <a:t>line_str</a:t>
            </a:r>
            <a:r>
              <a:rPr lang="ro-RO" dirty="0">
                <a:latin typeface="Courier New" charset="0"/>
                <a:ea typeface="Courier New" charset="0"/>
                <a:cs typeface="Courier New" charset="0"/>
              </a:rPr>
              <a:t> in </a:t>
            </a:r>
            <a:r>
              <a:rPr lang="ro-RO" dirty="0" err="1">
                <a:latin typeface="Courier New" charset="0"/>
                <a:ea typeface="Courier New" charset="0"/>
                <a:cs typeface="Courier New" charset="0"/>
              </a:rPr>
              <a:t>grade_file</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dirty="0" err="1">
                <a:latin typeface="Courier New" charset="0"/>
                <a:ea typeface="Courier New" charset="0"/>
                <a:cs typeface="Courier New" charset="0"/>
              </a:rPr>
              <a:t>name_str,score_list</a:t>
            </a:r>
            <a:r>
              <a:rPr lang="ro-RO" dirty="0">
                <a:latin typeface="Courier New" charset="0"/>
                <a:ea typeface="Courier New" charset="0"/>
                <a:cs typeface="Courier New" charset="0"/>
              </a:rPr>
              <a:t> = </a:t>
            </a:r>
            <a:r>
              <a:rPr lang="ro-RO" dirty="0" err="1">
                <a:latin typeface="Courier New" charset="0"/>
                <a:ea typeface="Courier New" charset="0"/>
                <a:cs typeface="Courier New" charset="0"/>
              </a:rPr>
              <a:t>parse_line</a:t>
            </a:r>
            <a:r>
              <a:rPr lang="ro-RO" dirty="0">
                <a:latin typeface="Courier New" charset="0"/>
                <a:ea typeface="Courier New" charset="0"/>
                <a:cs typeface="Courier New" charset="0"/>
              </a:rPr>
              <a:t>(</a:t>
            </a:r>
            <a:r>
              <a:rPr lang="ro-RO" dirty="0" err="1">
                <a:latin typeface="Courier New" charset="0"/>
                <a:ea typeface="Courier New" charset="0"/>
                <a:cs typeface="Courier New" charset="0"/>
              </a:rPr>
              <a:t>line_str</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dirty="0" err="1">
                <a:latin typeface="Courier New" charset="0"/>
                <a:ea typeface="Courier New" charset="0"/>
                <a:cs typeface="Courier New" charset="0"/>
              </a:rPr>
              <a:t>grade_float</a:t>
            </a:r>
            <a:r>
              <a:rPr lang="ro-RO" dirty="0">
                <a:latin typeface="Courier New" charset="0"/>
                <a:ea typeface="Courier New" charset="0"/>
                <a:cs typeface="Courier New" charset="0"/>
              </a:rPr>
              <a:t> = </a:t>
            </a:r>
            <a:r>
              <a:rPr lang="ro-RO" dirty="0" err="1">
                <a:latin typeface="Courier New" charset="0"/>
                <a:ea typeface="Courier New" charset="0"/>
                <a:cs typeface="Courier New" charset="0"/>
              </a:rPr>
              <a:t>weighted_grade</a:t>
            </a:r>
            <a:r>
              <a:rPr lang="ro-RO" dirty="0">
                <a:latin typeface="Courier New" charset="0"/>
                <a:ea typeface="Courier New" charset="0"/>
                <a:cs typeface="Courier New" charset="0"/>
              </a:rPr>
              <a:t>(</a:t>
            </a:r>
            <a:r>
              <a:rPr lang="ro-RO" dirty="0" err="1">
                <a:latin typeface="Courier New" charset="0"/>
                <a:ea typeface="Courier New" charset="0"/>
                <a:cs typeface="Courier New" charset="0"/>
              </a:rPr>
              <a:t>score_list</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print</a:t>
            </a:r>
            <a:r>
              <a:rPr lang="ro-RO" dirty="0">
                <a:latin typeface="Courier New" charset="0"/>
                <a:ea typeface="Courier New" charset="0"/>
                <a:cs typeface="Courier New" charset="0"/>
              </a:rPr>
              <a:t>('{:&gt;15s} {:14.2f} '.format(</a:t>
            </a:r>
            <a:r>
              <a:rPr lang="ro-RO" dirty="0" err="1">
                <a:latin typeface="Courier New" charset="0"/>
                <a:ea typeface="Courier New" charset="0"/>
                <a:cs typeface="Courier New" charset="0"/>
              </a:rPr>
              <a:t>name_str</a:t>
            </a:r>
            <a:r>
              <a:rPr lang="ro-RO" dirty="0">
                <a:latin typeface="Courier New" charset="0"/>
                <a:ea typeface="Courier New" charset="0"/>
                <a:cs typeface="Courier New" charset="0"/>
              </a:rPr>
              <a:t>, </a:t>
            </a:r>
            <a:r>
              <a:rPr lang="ro-RO" dirty="0" err="1">
                <a:latin typeface="Courier New" charset="0"/>
                <a:ea typeface="Courier New" charset="0"/>
                <a:cs typeface="Courier New" charset="0"/>
              </a:rPr>
              <a:t>grade_float</a:t>
            </a:r>
            <a:r>
              <a:rPr lang="ro-RO" dirty="0">
                <a:latin typeface="Courier New" charset="0"/>
                <a:ea typeface="Courier New" charset="0"/>
                <a:cs typeface="Courier New" charset="0"/>
              </a:rPr>
              <a:t>))</a:t>
            </a:r>
            <a:endParaRPr lang="en-US"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59438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457200" y="76200"/>
            <a:ext cx="8229600" cy="715962"/>
          </a:xfrm>
        </p:spPr>
        <p:txBody>
          <a:bodyPr/>
          <a:lstStyle/>
          <a:p>
            <a:r>
              <a:rPr lang="en-US" dirty="0"/>
              <a:t>Arbitrary arguments</a:t>
            </a:r>
          </a:p>
        </p:txBody>
      </p:sp>
      <p:sp>
        <p:nvSpPr>
          <p:cNvPr id="91140" name="Rectangle 3"/>
          <p:cNvSpPr>
            <a:spLocks noGrp="1" noChangeArrowheads="1"/>
          </p:cNvSpPr>
          <p:nvPr>
            <p:ph idx="1"/>
          </p:nvPr>
        </p:nvSpPr>
        <p:spPr>
          <a:xfrm>
            <a:off x="609600" y="884237"/>
            <a:ext cx="8534400" cy="5364163"/>
          </a:xfrm>
        </p:spPr>
        <p:txBody>
          <a:bodyPr/>
          <a:lstStyle/>
          <a:p>
            <a:r>
              <a:rPr lang="en-US" dirty="0"/>
              <a:t>it is also possible to pass an arbitrary number of arguments to a function</a:t>
            </a:r>
          </a:p>
          <a:p>
            <a:r>
              <a:rPr lang="en-US" dirty="0"/>
              <a:t>the function simply collects all the arguments (no matter how few or many) into a </a:t>
            </a:r>
            <a:r>
              <a:rPr lang="en-US" dirty="0" err="1"/>
              <a:t>tuple</a:t>
            </a:r>
            <a:r>
              <a:rPr lang="en-US" dirty="0"/>
              <a:t> to be processed by the function</a:t>
            </a:r>
          </a:p>
          <a:p>
            <a:r>
              <a:rPr lang="en-US" dirty="0" err="1"/>
              <a:t>tuple</a:t>
            </a:r>
            <a:r>
              <a:rPr lang="en-US" dirty="0"/>
              <a:t> parameter </a:t>
            </a:r>
            <a:r>
              <a:rPr lang="en-US" dirty="0" err="1"/>
              <a:t>preceeded</a:t>
            </a:r>
            <a:r>
              <a:rPr lang="en-US" dirty="0"/>
              <a:t> by a * (which is not part of the </a:t>
            </a:r>
            <a:r>
              <a:rPr lang="en-US" dirty="0" err="1"/>
              <a:t>param</a:t>
            </a:r>
            <a:r>
              <a:rPr lang="en-US" dirty="0"/>
              <a:t> name, its part of the language)</a:t>
            </a:r>
          </a:p>
          <a:p>
            <a:r>
              <a:rPr lang="en-US" dirty="0"/>
              <a:t>positional arguments only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457200" y="76200"/>
            <a:ext cx="8229600" cy="685800"/>
          </a:xfrm>
        </p:spPr>
        <p:txBody>
          <a:bodyPr/>
          <a:lstStyle/>
          <a:p>
            <a:pPr eaLnBrk="1" hangingPunct="1"/>
            <a:r>
              <a:rPr lang="en-US" dirty="0">
                <a:ea typeface="ＭＳ Ｐゴシック" pitchFamily="-107" charset="-128"/>
                <a:cs typeface="ＭＳ Ｐゴシック" pitchFamily="-107" charset="-128"/>
              </a:rPr>
              <a:t>example</a:t>
            </a:r>
          </a:p>
        </p:txBody>
      </p:sp>
      <p:sp>
        <p:nvSpPr>
          <p:cNvPr id="92164" name="Rectangle 3"/>
          <p:cNvSpPr>
            <a:spLocks noGrp="1" noChangeArrowheads="1"/>
          </p:cNvSpPr>
          <p:nvPr>
            <p:ph idx="1"/>
          </p:nvPr>
        </p:nvSpPr>
        <p:spPr>
          <a:xfrm>
            <a:off x="381000" y="838200"/>
            <a:ext cx="8229600" cy="5257800"/>
          </a:xfrm>
        </p:spPr>
        <p:txBody>
          <a:bodyPr/>
          <a:lstStyle/>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def </a:t>
            </a:r>
            <a:r>
              <a:rPr lang="en-US" sz="2400" dirty="0" err="1">
                <a:latin typeface="Courier New" pitchFamily="-107" charset="0"/>
                <a:ea typeface="ＭＳ Ｐゴシック" pitchFamily="-107" charset="-128"/>
                <a:cs typeface="ＭＳ Ｐゴシック" pitchFamily="-107" charset="-128"/>
              </a:rPr>
              <a:t>aFunc(fixedParam</a:t>
            </a:r>
            <a:r>
              <a:rPr lang="en-US" sz="2400" dirty="0">
                <a:latin typeface="Courier New" pitchFamily="-107" charset="0"/>
                <a:ea typeface="ＭＳ Ｐゴシック" pitchFamily="-107" charset="-128"/>
                <a:cs typeface="ＭＳ Ｐゴシック" pitchFamily="-107" charset="-128"/>
              </a:rPr>
              <a:t>,*</a:t>
            </a:r>
            <a:r>
              <a:rPr lang="en-US" sz="2400" dirty="0" err="1">
                <a:latin typeface="Courier New" pitchFamily="-107" charset="0"/>
                <a:ea typeface="ＭＳ Ｐゴシック" pitchFamily="-107" charset="-128"/>
                <a:cs typeface="ＭＳ Ｐゴシック" pitchFamily="-107" charset="-128"/>
              </a:rPr>
              <a:t>tupleParam</a:t>
            </a:r>
            <a:r>
              <a:rPr lang="en-US" sz="2400" dirty="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		print("fixed =" ,</a:t>
            </a:r>
            <a:r>
              <a:rPr lang="en-US" sz="2400" dirty="0" err="1">
                <a:latin typeface="Courier New" pitchFamily="-107" charset="0"/>
                <a:ea typeface="ＭＳ Ｐゴシック" pitchFamily="-107" charset="-128"/>
                <a:cs typeface="ＭＳ Ｐゴシック" pitchFamily="-107" charset="-128"/>
              </a:rPr>
              <a:t>fixedParam</a:t>
            </a:r>
            <a:r>
              <a:rPr lang="en-US" sz="2400" dirty="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		print ("tuple=" ,</a:t>
            </a:r>
            <a:r>
              <a:rPr lang="en-US" sz="2400" dirty="0" err="1">
                <a:latin typeface="Courier New" pitchFamily="-107" charset="0"/>
                <a:ea typeface="ＭＳ Ｐゴシック" pitchFamily="-107" charset="-128"/>
                <a:cs typeface="ＭＳ Ｐゴシック" pitchFamily="-107" charset="-128"/>
              </a:rPr>
              <a:t>tupleParam</a:t>
            </a:r>
            <a:r>
              <a:rPr lang="en-US" sz="2400" dirty="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aFunc(1,2,3,4)</a:t>
            </a:r>
          </a:p>
          <a:p>
            <a:pPr eaLnBrk="1" hangingPunct="1">
              <a:lnSpc>
                <a:spcPct val="80000"/>
              </a:lnSpc>
              <a:buFont typeface="Wingdings" pitchFamily="-107" charset="2"/>
              <a:buNone/>
            </a:pPr>
            <a:r>
              <a:rPr lang="en-US" sz="2400" dirty="0">
                <a:ea typeface="ＭＳ Ｐゴシック" pitchFamily="-107" charset="-128"/>
                <a:cs typeface="ＭＳ Ｐゴシック" pitchFamily="-107" charset="-128"/>
              </a:rPr>
              <a:t>prints</a:t>
            </a:r>
            <a:r>
              <a:rPr lang="en-US" sz="2400" dirty="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     	</a:t>
            </a:r>
            <a:r>
              <a:rPr lang="en-US" sz="2400" dirty="0" err="1">
                <a:latin typeface="Courier New" pitchFamily="-107" charset="0"/>
                <a:ea typeface="ＭＳ Ｐゴシック" pitchFamily="-107" charset="-128"/>
                <a:cs typeface="ＭＳ Ｐゴシック" pitchFamily="-107" charset="-128"/>
              </a:rPr>
              <a:t>tuple</a:t>
            </a:r>
            <a:r>
              <a:rPr lang="en-US" sz="2400" dirty="0">
                <a:latin typeface="Courier New" pitchFamily="-107" charset="0"/>
                <a:ea typeface="ＭＳ Ｐゴシック" pitchFamily="-107" charset="-128"/>
                <a:cs typeface="ＭＳ Ｐゴシック" pitchFamily="-107" charset="-128"/>
              </a:rPr>
              <a:t>=(2,3,4)</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aFunc(1)</a:t>
            </a:r>
          </a:p>
          <a:p>
            <a:pPr eaLnBrk="1" hangingPunct="1">
              <a:lnSpc>
                <a:spcPct val="80000"/>
              </a:lnSpc>
              <a:buFont typeface="Wingdings" pitchFamily="-107" charset="2"/>
              <a:buNone/>
            </a:pPr>
            <a:r>
              <a:rPr lang="en-US" sz="2400" dirty="0">
                <a:ea typeface="ＭＳ Ｐゴシック" pitchFamily="-107" charset="-128"/>
                <a:cs typeface="ＭＳ Ｐゴシック" pitchFamily="-107" charset="-128"/>
              </a:rPr>
              <a:t>prints</a:t>
            </a:r>
            <a:r>
              <a:rPr lang="en-US" sz="2400" dirty="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			</a:t>
            </a:r>
            <a:r>
              <a:rPr lang="en-US" sz="2400" dirty="0" err="1">
                <a:latin typeface="Courier New" pitchFamily="-107" charset="0"/>
                <a:ea typeface="ＭＳ Ｐゴシック" pitchFamily="-107" charset="-128"/>
                <a:cs typeface="ＭＳ Ｐゴシック" pitchFamily="-107" charset="-128"/>
              </a:rPr>
              <a:t>tuple</a:t>
            </a:r>
            <a:r>
              <a:rPr lang="en-US" sz="2400" dirty="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a:latin typeface="Courier New" pitchFamily="-107" charset="0"/>
                <a:ea typeface="ＭＳ Ｐゴシック" pitchFamily="-107" charset="-128"/>
                <a:cs typeface="ＭＳ Ｐゴシック" pitchFamily="-107" charset="-128"/>
              </a:rPr>
              <a:t>aFunc(fixedParam</a:t>
            </a:r>
            <a:r>
              <a:rPr lang="en-US" sz="2400" dirty="0">
                <a:latin typeface="Courier New" pitchFamily="-107" charset="0"/>
                <a:ea typeface="ＭＳ Ｐゴシック" pitchFamily="-107" charset="-128"/>
                <a:cs typeface="ＭＳ Ｐゴシック" pitchFamily="-107" charset="-128"/>
              </a:rPr>
              <a:t>=4)</a:t>
            </a:r>
          </a:p>
          <a:p>
            <a:pPr eaLnBrk="1" hangingPunct="1">
              <a:lnSpc>
                <a:spcPct val="80000"/>
              </a:lnSpc>
              <a:buFont typeface="Wingdings" pitchFamily="-107" charset="2"/>
              <a:buNone/>
            </a:pPr>
            <a:r>
              <a:rPr lang="en-US" sz="2400" dirty="0">
                <a:ea typeface="ＭＳ Ｐゴシック" pitchFamily="-107" charset="-128"/>
                <a:cs typeface="ＭＳ Ｐゴシック" pitchFamily="-107" charset="-128"/>
              </a:rPr>
              <a:t>prints		 </a:t>
            </a:r>
            <a:r>
              <a:rPr lang="en-US" sz="2400" dirty="0">
                <a:latin typeface="Courier New" pitchFamily="-107" charset="0"/>
                <a:ea typeface="ＭＳ Ｐゴシック" pitchFamily="-107" charset="-128"/>
                <a:cs typeface="ＭＳ Ｐゴシック" pitchFamily="-107" charset="-128"/>
              </a:rPr>
              <a:t>fixed=1</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			</a:t>
            </a:r>
            <a:r>
              <a:rPr lang="en-US" sz="2400" dirty="0" err="1">
                <a:latin typeface="Courier New" pitchFamily="-107" charset="0"/>
                <a:ea typeface="ＭＳ Ｐゴシック" pitchFamily="-107" charset="-128"/>
                <a:cs typeface="ＭＳ Ｐゴシック" pitchFamily="-107" charset="-128"/>
              </a:rPr>
              <a:t>tuple</a:t>
            </a:r>
            <a:r>
              <a:rPr lang="en-US" sz="2400" dirty="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a:latin typeface="Courier New" pitchFamily="-107" charset="0"/>
                <a:ea typeface="ＭＳ Ｐゴシック" pitchFamily="-107" charset="-128"/>
                <a:cs typeface="ＭＳ Ｐゴシック" pitchFamily="-107" charset="-128"/>
              </a:rPr>
              <a:t>aFunc(tupleParam</a:t>
            </a:r>
            <a:r>
              <a:rPr lang="en-US" sz="2400" dirty="0">
                <a:latin typeface="Courier New" pitchFamily="-107" charset="0"/>
                <a:ea typeface="ＭＳ Ｐゴシック" pitchFamily="-107" charset="-128"/>
                <a:cs typeface="ＭＳ Ｐゴシック" pitchFamily="-107" charset="-128"/>
              </a:rPr>
              <a:t>=(1,2,3),fixedParam=1)			</a:t>
            </a:r>
            <a:r>
              <a:rPr lang="en-US" sz="2400" dirty="0">
                <a:ea typeface="ＭＳ Ｐゴシック" pitchFamily="-107" charset="-128"/>
                <a:cs typeface="ＭＳ Ｐゴシック" pitchFamily="-107" charset="-128"/>
              </a:rPr>
              <a:t>Error!</a:t>
            </a:r>
            <a:endParaRPr lang="en-US" sz="2400" dirty="0">
              <a:latin typeface="Courier New" pitchFamily="-107" charset="0"/>
              <a:ea typeface="ＭＳ Ｐゴシック" pitchFamily="-107" charset="-128"/>
              <a:cs typeface="ＭＳ Ｐゴシック" pitchFamily="-107"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Reminder, rules so far</a:t>
            </a:r>
          </a:p>
        </p:txBody>
      </p:sp>
      <p:sp>
        <p:nvSpPr>
          <p:cNvPr id="5" name="Content Placeholder 4"/>
          <p:cNvSpPr>
            <a:spLocks noGrp="1"/>
          </p:cNvSpPr>
          <p:nvPr>
            <p:ph idx="1"/>
          </p:nvPr>
        </p:nvSpPr>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err="1">
                <a:latin typeface="Arial" charset="0"/>
                <a:ea typeface="ＭＳ Ｐゴシック" charset="0"/>
              </a:rPr>
              <a:t>imporve</a:t>
            </a:r>
            <a:r>
              <a:rPr lang="en-US" sz="2400" dirty="0">
                <a:latin typeface="Arial" charset="0"/>
                <a:ea typeface="ＭＳ Ｐゴシック" charset="0"/>
              </a:rPr>
              <a:t> 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p>
          <a:p>
            <a:pPr marL="514350" indent="-514350">
              <a:buFontTx/>
              <a:buAutoNum type="arabicPeriod"/>
            </a:pPr>
            <a:r>
              <a:rPr lang="en-US" sz="2400" dirty="0">
                <a:latin typeface="Arial" charset="0"/>
                <a:ea typeface="ＭＳ Ｐゴシック" charset="0"/>
              </a:rPr>
              <a:t>All input is evil, unless proven otherwise.</a:t>
            </a:r>
          </a:p>
          <a:p>
            <a:pPr marL="514350" indent="-514350">
              <a:buFontTx/>
              <a:buAutoNum type="arabicPeriod"/>
            </a:pPr>
            <a:r>
              <a:rPr lang="en-US" sz="2400" dirty="0">
                <a:latin typeface="Arial" charset="0"/>
                <a:ea typeface="ＭＳ Ｐゴシック" charset="0"/>
              </a:rPr>
              <a:t>A function should do one thing.</a:t>
            </a: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p14="http://schemas.microsoft.com/office/powerpoint/2010/main" val="3161096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argument to parameter</a:t>
            </a:r>
          </a:p>
        </p:txBody>
      </p:sp>
      <p:sp>
        <p:nvSpPr>
          <p:cNvPr id="3" name="Content Placeholder 2"/>
          <p:cNvSpPr>
            <a:spLocks noGrp="1"/>
          </p:cNvSpPr>
          <p:nvPr>
            <p:ph idx="1"/>
          </p:nvPr>
        </p:nvSpPr>
        <p:spPr/>
        <p:txBody>
          <a:bodyPr/>
          <a:lstStyle/>
          <a:p>
            <a:pPr marL="0" indent="0">
              <a:buNone/>
            </a:pPr>
            <a:r>
              <a:rPr lang="en-US" dirty="0"/>
              <a:t>For each argument (</a:t>
            </a:r>
            <a:r>
              <a:rPr lang="en-US" dirty="0" err="1">
                <a:solidFill>
                  <a:srgbClr val="FF0000"/>
                </a:solidFill>
              </a:rPr>
              <a:t>viðfang</a:t>
            </a:r>
            <a:r>
              <a:rPr lang="en-US" dirty="0"/>
              <a:t>) in the function invocation, the argument’s </a:t>
            </a:r>
            <a:r>
              <a:rPr lang="en-US" i="1" dirty="0"/>
              <a:t>associated object</a:t>
            </a:r>
            <a:r>
              <a:rPr lang="en-US" dirty="0"/>
              <a:t> is passed to the corresponding parameter (</a:t>
            </a:r>
            <a:r>
              <a:rPr lang="en-US" dirty="0" err="1">
                <a:solidFill>
                  <a:srgbClr val="FF0000"/>
                </a:solidFill>
              </a:rPr>
              <a:t>stiki</a:t>
            </a:r>
            <a:r>
              <a:rPr lang="en-US" dirty="0"/>
              <a:t>) in the function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Passing immutable objects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9546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914400" y="874059"/>
            <a:ext cx="7239000" cy="4684059"/>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“pass” mean?</a:t>
            </a:r>
          </a:p>
        </p:txBody>
      </p:sp>
      <p:sp>
        <p:nvSpPr>
          <p:cNvPr id="3" name="Content Placeholder 2"/>
          <p:cNvSpPr>
            <a:spLocks noGrp="1"/>
          </p:cNvSpPr>
          <p:nvPr>
            <p:ph idx="1"/>
          </p:nvPr>
        </p:nvSpPr>
        <p:spPr/>
        <p:txBody>
          <a:bodyPr/>
          <a:lstStyle/>
          <a:p>
            <a:r>
              <a:rPr lang="en-US" dirty="0"/>
              <a:t>The diagram should make it clear that the parameter name is local (</a:t>
            </a:r>
            <a:r>
              <a:rPr lang="en-US" dirty="0" err="1">
                <a:solidFill>
                  <a:srgbClr val="FF0000"/>
                </a:solidFill>
              </a:rPr>
              <a:t>staðvær</a:t>
            </a:r>
            <a:r>
              <a:rPr lang="en-US" dirty="0"/>
              <a:t>) to the function namespace</a:t>
            </a:r>
          </a:p>
          <a:p>
            <a:r>
              <a:rPr lang="en-US" dirty="0"/>
              <a:t>Passing means that the argument (</a:t>
            </a:r>
            <a:r>
              <a:rPr lang="en-US" dirty="0" err="1">
                <a:solidFill>
                  <a:srgbClr val="FF0000"/>
                </a:solidFill>
              </a:rPr>
              <a:t>viðfang</a:t>
            </a:r>
            <a:r>
              <a:rPr lang="en-US" dirty="0"/>
              <a:t>) and the parameter (</a:t>
            </a:r>
            <a:r>
              <a:rPr lang="en-US" dirty="0" err="1">
                <a:solidFill>
                  <a:srgbClr val="FF0000"/>
                </a:solidFill>
              </a:rPr>
              <a:t>stiki</a:t>
            </a:r>
            <a:r>
              <a:rPr lang="en-US" dirty="0"/>
              <a:t>), named in two different namespaces, share an association with the same object</a:t>
            </a:r>
          </a:p>
          <a:p>
            <a:r>
              <a:rPr lang="en-US" dirty="0"/>
              <a:t>So “passing” means “sharing” in Python</a:t>
            </a:r>
          </a:p>
        </p:txBody>
      </p:sp>
    </p:spTree>
  </p:cSld>
  <p:clrMapOvr>
    <a:masterClrMapping/>
  </p:clrMapOvr>
</p:sld>
</file>

<file path=ppt/theme/theme1.xml><?xml version="1.0" encoding="utf-8"?>
<a:theme xmlns:a="http://schemas.openxmlformats.org/drawingml/2006/main" name="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wrap="none" rtlCol="0">
        <a:spAutoFit/>
      </a:bodyPr>
      <a:lstStyle>
        <a:defPPr>
          <a:defRPr sz="3600" dirty="0" smtClean="0">
            <a:solidFill>
              <a:srgbClr val="000000"/>
            </a:solidFill>
            <a:latin typeface="+mn-lt"/>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8FC282B-4F23-E949-AD30-183A3F5A4681}" vid="{FDCE237B-43A4-8148-BF5E-54D4AD422E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py3-template</Template>
  <TotalTime>846</TotalTime>
  <Words>1957</Words>
  <Application>Microsoft Macintosh PowerPoint</Application>
  <PresentationFormat>On-screen Show (4:3)</PresentationFormat>
  <Paragraphs>330</Paragraphs>
  <Slides>54</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ＭＳ Ｐゴシック</vt:lpstr>
      <vt:lpstr>Arial</vt:lpstr>
      <vt:lpstr>Bernard MT Condensed</vt:lpstr>
      <vt:lpstr>Calibri</vt:lpstr>
      <vt:lpstr>Courier New</vt:lpstr>
      <vt:lpstr>Monaco</vt:lpstr>
      <vt:lpstr>Rosewood Std Regular</vt:lpstr>
      <vt:lpstr>Times New Roman</vt:lpstr>
      <vt:lpstr>Wingdings</vt:lpstr>
      <vt:lpstr>template</vt:lpstr>
      <vt:lpstr>PowerPoint Presentation</vt:lpstr>
      <vt:lpstr>First cut, scope (gildissvið)</vt:lpstr>
      <vt:lpstr>Defining scope (gildissvið)</vt:lpstr>
      <vt:lpstr>Find the namespace (nafnasvið)</vt:lpstr>
      <vt:lpstr>A function’s namespace </vt:lpstr>
      <vt:lpstr>Passing argument to parameter</vt:lpstr>
      <vt:lpstr>Passing immutable objects</vt:lpstr>
      <vt:lpstr>PowerPoint Presentation</vt:lpstr>
      <vt:lpstr>What does “pass” mean?</vt:lpstr>
      <vt:lpstr>Assignment changes association</vt:lpstr>
      <vt:lpstr>PowerPoint Presentation</vt:lpstr>
      <vt:lpstr>passing mutable objects</vt:lpstr>
      <vt:lpstr>Sharing mutables</vt:lpstr>
      <vt:lpstr>PowerPoint Presentation</vt:lpstr>
      <vt:lpstr>PowerPoint Presentation</vt:lpstr>
      <vt:lpstr>More on Functions</vt:lpstr>
      <vt:lpstr>Functions return one thing</vt:lpstr>
      <vt:lpstr>assignment in a function</vt:lpstr>
      <vt:lpstr>Example</vt:lpstr>
      <vt:lpstr>PowerPoint Presentation</vt:lpstr>
      <vt:lpstr>PowerPoint Presentation</vt:lpstr>
      <vt:lpstr>Example</vt:lpstr>
      <vt:lpstr>PowerPoint Presentation</vt:lpstr>
      <vt:lpstr>PowerPoint Presentation</vt:lpstr>
      <vt:lpstr>PowerPoint Presentation</vt:lpstr>
      <vt:lpstr>Example</vt:lpstr>
      <vt:lpstr>PowerPoint Presentation</vt:lpstr>
      <vt:lpstr>PowerPoint Presentation</vt:lpstr>
      <vt:lpstr>PowerPoint Presentation</vt:lpstr>
      <vt:lpstr>assignment to a local</vt:lpstr>
      <vt:lpstr>Default and Named parameters</vt:lpstr>
      <vt:lpstr>Defaults</vt:lpstr>
      <vt:lpstr>Named parameter</vt:lpstr>
      <vt:lpstr>Name use works in general case </vt:lpstr>
      <vt:lpstr>Default args and mutables</vt:lpstr>
      <vt:lpstr>weird</vt:lpstr>
      <vt:lpstr>PowerPoint Presentation</vt:lpstr>
      <vt:lpstr>PowerPoint Presentation</vt:lpstr>
      <vt:lpstr>Functions as objects and docstrings</vt:lpstr>
      <vt:lpstr>Functions are objects too! Föll eru hlutir</vt:lpstr>
      <vt:lpstr>function annotations fallaskýringar</vt:lpstr>
      <vt:lpstr>PowerPoint Presentation</vt:lpstr>
      <vt:lpstr>Docstring</vt:lpstr>
      <vt:lpstr>Can ask for docstring</vt:lpstr>
      <vt:lpstr>Determining final grade</vt:lpstr>
      <vt:lpstr>PowerPoint Presentation</vt:lpstr>
      <vt:lpstr>PowerPoint Presentation</vt:lpstr>
      <vt:lpstr>PowerPoint Presentation</vt:lpstr>
      <vt:lpstr>PowerPoint Presentation</vt:lpstr>
      <vt:lpstr>PowerPoint Presentation</vt:lpstr>
      <vt:lpstr>PowerPoint Presentation</vt:lpstr>
      <vt:lpstr>Arbitrary arguments</vt:lpstr>
      <vt:lpstr>example</vt:lpstr>
      <vt:lpstr>Reminder, rules so far</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Hrafn Loftsson</cp:lastModifiedBy>
  <cp:revision>63</cp:revision>
  <dcterms:created xsi:type="dcterms:W3CDTF">2012-03-21T18:49:41Z</dcterms:created>
  <dcterms:modified xsi:type="dcterms:W3CDTF">2018-09-28T16:55:59Z</dcterms:modified>
</cp:coreProperties>
</file>